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6" r:id="rId2"/>
  </p:sldIdLst>
  <p:sldSz cx="9906000" cy="6858000" type="A4"/>
  <p:notesSz cx="7034213" cy="10164763"/>
  <p:defaultTextStyle>
    <a:defPPr>
      <a:defRPr lang="ja-JP"/>
    </a:defPPr>
    <a:lvl1pPr marL="0" algn="l" defTabSz="957925" rtl="0" eaLnBrk="1" latinLnBrk="0" hangingPunct="1">
      <a:defRPr kumimoji="1" sz="1886" kern="1200">
        <a:solidFill>
          <a:schemeClr val="tx1"/>
        </a:solidFill>
        <a:latin typeface="+mn-lt"/>
        <a:ea typeface="+mn-ea"/>
        <a:cs typeface="+mn-cs"/>
      </a:defRPr>
    </a:lvl1pPr>
    <a:lvl2pPr marL="478963" algn="l" defTabSz="957925" rtl="0" eaLnBrk="1" latinLnBrk="0" hangingPunct="1">
      <a:defRPr kumimoji="1" sz="1886" kern="1200">
        <a:solidFill>
          <a:schemeClr val="tx1"/>
        </a:solidFill>
        <a:latin typeface="+mn-lt"/>
        <a:ea typeface="+mn-ea"/>
        <a:cs typeface="+mn-cs"/>
      </a:defRPr>
    </a:lvl2pPr>
    <a:lvl3pPr marL="957925" algn="l" defTabSz="957925" rtl="0" eaLnBrk="1" latinLnBrk="0" hangingPunct="1">
      <a:defRPr kumimoji="1" sz="1886" kern="1200">
        <a:solidFill>
          <a:schemeClr val="tx1"/>
        </a:solidFill>
        <a:latin typeface="+mn-lt"/>
        <a:ea typeface="+mn-ea"/>
        <a:cs typeface="+mn-cs"/>
      </a:defRPr>
    </a:lvl3pPr>
    <a:lvl4pPr marL="1436888" algn="l" defTabSz="957925" rtl="0" eaLnBrk="1" latinLnBrk="0" hangingPunct="1">
      <a:defRPr kumimoji="1" sz="1886" kern="1200">
        <a:solidFill>
          <a:schemeClr val="tx1"/>
        </a:solidFill>
        <a:latin typeface="+mn-lt"/>
        <a:ea typeface="+mn-ea"/>
        <a:cs typeface="+mn-cs"/>
      </a:defRPr>
    </a:lvl4pPr>
    <a:lvl5pPr marL="1915851" algn="l" defTabSz="957925" rtl="0" eaLnBrk="1" latinLnBrk="0" hangingPunct="1">
      <a:defRPr kumimoji="1" sz="1886" kern="1200">
        <a:solidFill>
          <a:schemeClr val="tx1"/>
        </a:solidFill>
        <a:latin typeface="+mn-lt"/>
        <a:ea typeface="+mn-ea"/>
        <a:cs typeface="+mn-cs"/>
      </a:defRPr>
    </a:lvl5pPr>
    <a:lvl6pPr marL="2394814" algn="l" defTabSz="957925" rtl="0" eaLnBrk="1" latinLnBrk="0" hangingPunct="1">
      <a:defRPr kumimoji="1" sz="1886" kern="1200">
        <a:solidFill>
          <a:schemeClr val="tx1"/>
        </a:solidFill>
        <a:latin typeface="+mn-lt"/>
        <a:ea typeface="+mn-ea"/>
        <a:cs typeface="+mn-cs"/>
      </a:defRPr>
    </a:lvl6pPr>
    <a:lvl7pPr marL="2873776" algn="l" defTabSz="957925" rtl="0" eaLnBrk="1" latinLnBrk="0" hangingPunct="1">
      <a:defRPr kumimoji="1" sz="1886" kern="1200">
        <a:solidFill>
          <a:schemeClr val="tx1"/>
        </a:solidFill>
        <a:latin typeface="+mn-lt"/>
        <a:ea typeface="+mn-ea"/>
        <a:cs typeface="+mn-cs"/>
      </a:defRPr>
    </a:lvl7pPr>
    <a:lvl8pPr marL="3352739" algn="l" defTabSz="957925" rtl="0" eaLnBrk="1" latinLnBrk="0" hangingPunct="1">
      <a:defRPr kumimoji="1" sz="1886" kern="1200">
        <a:solidFill>
          <a:schemeClr val="tx1"/>
        </a:solidFill>
        <a:latin typeface="+mn-lt"/>
        <a:ea typeface="+mn-ea"/>
        <a:cs typeface="+mn-cs"/>
      </a:defRPr>
    </a:lvl8pPr>
    <a:lvl9pPr marL="3831702" algn="l" defTabSz="957925" rtl="0" eaLnBrk="1" latinLnBrk="0" hangingPunct="1">
      <a:defRPr kumimoji="1" sz="188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7453"/>
    <a:srgbClr val="FF66CC"/>
    <a:srgbClr val="28E431"/>
    <a:srgbClr val="879EAF"/>
    <a:srgbClr val="FF5D37"/>
    <a:srgbClr val="FF3300"/>
    <a:srgbClr val="D72D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68" autoAdjust="0"/>
    <p:restoredTop sz="94660"/>
  </p:normalViewPr>
  <p:slideViewPr>
    <p:cSldViewPr>
      <p:cViewPr varScale="1">
        <p:scale>
          <a:sx n="84" d="100"/>
          <a:sy n="84" d="100"/>
        </p:scale>
        <p:origin x="1699" y="8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48159" cy="508238"/>
          </a:xfrm>
          <a:prstGeom prst="rect">
            <a:avLst/>
          </a:prstGeom>
        </p:spPr>
        <p:txBody>
          <a:bodyPr vert="horz" lIns="98262" tIns="49132" rIns="98262" bIns="49132" rtlCol="0"/>
          <a:lstStyle>
            <a:lvl1pPr algn="l">
              <a:defRPr sz="1300"/>
            </a:lvl1pPr>
          </a:lstStyle>
          <a:p>
            <a:endParaRPr kumimoji="1" lang="ja-JP" altLang="en-US"/>
          </a:p>
        </p:txBody>
      </p:sp>
      <p:sp>
        <p:nvSpPr>
          <p:cNvPr id="3" name="日付プレースホルダー 2"/>
          <p:cNvSpPr>
            <a:spLocks noGrp="1"/>
          </p:cNvSpPr>
          <p:nvPr>
            <p:ph type="dt" idx="1"/>
          </p:nvPr>
        </p:nvSpPr>
        <p:spPr>
          <a:xfrm>
            <a:off x="3984426" y="1"/>
            <a:ext cx="3048159" cy="508238"/>
          </a:xfrm>
          <a:prstGeom prst="rect">
            <a:avLst/>
          </a:prstGeom>
        </p:spPr>
        <p:txBody>
          <a:bodyPr vert="horz" lIns="98262" tIns="49132" rIns="98262" bIns="49132" rtlCol="0"/>
          <a:lstStyle>
            <a:lvl1pPr algn="r">
              <a:defRPr sz="1300"/>
            </a:lvl1pPr>
          </a:lstStyle>
          <a:p>
            <a:fld id="{4CD356DE-3C87-4AD9-9570-CBE5EA75156C}"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765175" y="762000"/>
            <a:ext cx="5505450" cy="3813175"/>
          </a:xfrm>
          <a:prstGeom prst="rect">
            <a:avLst/>
          </a:prstGeom>
          <a:noFill/>
          <a:ln w="12700">
            <a:solidFill>
              <a:prstClr val="black"/>
            </a:solidFill>
          </a:ln>
        </p:spPr>
        <p:txBody>
          <a:bodyPr vert="horz" lIns="98262" tIns="49132" rIns="98262" bIns="49132" rtlCol="0" anchor="ctr"/>
          <a:lstStyle/>
          <a:p>
            <a:endParaRPr lang="ja-JP" altLang="en-US"/>
          </a:p>
        </p:txBody>
      </p:sp>
      <p:sp>
        <p:nvSpPr>
          <p:cNvPr id="5" name="ノート プレースホルダー 4"/>
          <p:cNvSpPr>
            <a:spLocks noGrp="1"/>
          </p:cNvSpPr>
          <p:nvPr>
            <p:ph type="body" sz="quarter" idx="3"/>
          </p:nvPr>
        </p:nvSpPr>
        <p:spPr>
          <a:xfrm>
            <a:off x="703422" y="4828264"/>
            <a:ext cx="5627370" cy="4574143"/>
          </a:xfrm>
          <a:prstGeom prst="rect">
            <a:avLst/>
          </a:prstGeom>
        </p:spPr>
        <p:txBody>
          <a:bodyPr vert="horz" lIns="98262" tIns="49132" rIns="98262" bIns="4913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654762"/>
            <a:ext cx="3048159" cy="508238"/>
          </a:xfrm>
          <a:prstGeom prst="rect">
            <a:avLst/>
          </a:prstGeom>
        </p:spPr>
        <p:txBody>
          <a:bodyPr vert="horz" lIns="98262" tIns="49132" rIns="98262" bIns="49132"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84426" y="9654762"/>
            <a:ext cx="3048159" cy="508238"/>
          </a:xfrm>
          <a:prstGeom prst="rect">
            <a:avLst/>
          </a:prstGeom>
        </p:spPr>
        <p:txBody>
          <a:bodyPr vert="horz" lIns="98262" tIns="49132" rIns="98262" bIns="49132" rtlCol="0" anchor="b"/>
          <a:lstStyle>
            <a:lvl1pPr algn="r">
              <a:defRPr sz="1300"/>
            </a:lvl1pPr>
          </a:lstStyle>
          <a:p>
            <a:fld id="{D18C80D6-4E70-4EF6-AD42-59D5B81562C0}" type="slidenum">
              <a:rPr kumimoji="1" lang="ja-JP" altLang="en-US" smtClean="0"/>
              <a:t>‹#›</a:t>
            </a:fld>
            <a:endParaRPr kumimoji="1" lang="ja-JP" altLang="en-US"/>
          </a:p>
        </p:txBody>
      </p:sp>
    </p:spTree>
    <p:extLst>
      <p:ext uri="{BB962C8B-B14F-4D97-AF65-F5344CB8AC3E}">
        <p14:creationId xmlns:p14="http://schemas.microsoft.com/office/powerpoint/2010/main" val="1932726908"/>
      </p:ext>
    </p:extLst>
  </p:cSld>
  <p:clrMap bg1="lt1" tx1="dk1" bg2="lt2" tx2="dk2" accent1="accent1" accent2="accent2" accent3="accent3" accent4="accent4" accent5="accent5" accent6="accent6" hlink="hlink" folHlink="folHlink"/>
  <p:notesStyle>
    <a:lvl1pPr marL="0" algn="l" defTabSz="957925" rtl="0" eaLnBrk="1" latinLnBrk="0" hangingPunct="1">
      <a:defRPr kumimoji="1" sz="1257" kern="1200">
        <a:solidFill>
          <a:schemeClr val="tx1"/>
        </a:solidFill>
        <a:latin typeface="+mn-lt"/>
        <a:ea typeface="+mn-ea"/>
        <a:cs typeface="+mn-cs"/>
      </a:defRPr>
    </a:lvl1pPr>
    <a:lvl2pPr marL="478963" algn="l" defTabSz="957925" rtl="0" eaLnBrk="1" latinLnBrk="0" hangingPunct="1">
      <a:defRPr kumimoji="1" sz="1257" kern="1200">
        <a:solidFill>
          <a:schemeClr val="tx1"/>
        </a:solidFill>
        <a:latin typeface="+mn-lt"/>
        <a:ea typeface="+mn-ea"/>
        <a:cs typeface="+mn-cs"/>
      </a:defRPr>
    </a:lvl2pPr>
    <a:lvl3pPr marL="957925" algn="l" defTabSz="957925" rtl="0" eaLnBrk="1" latinLnBrk="0" hangingPunct="1">
      <a:defRPr kumimoji="1" sz="1257" kern="1200">
        <a:solidFill>
          <a:schemeClr val="tx1"/>
        </a:solidFill>
        <a:latin typeface="+mn-lt"/>
        <a:ea typeface="+mn-ea"/>
        <a:cs typeface="+mn-cs"/>
      </a:defRPr>
    </a:lvl3pPr>
    <a:lvl4pPr marL="1436888" algn="l" defTabSz="957925" rtl="0" eaLnBrk="1" latinLnBrk="0" hangingPunct="1">
      <a:defRPr kumimoji="1" sz="1257" kern="1200">
        <a:solidFill>
          <a:schemeClr val="tx1"/>
        </a:solidFill>
        <a:latin typeface="+mn-lt"/>
        <a:ea typeface="+mn-ea"/>
        <a:cs typeface="+mn-cs"/>
      </a:defRPr>
    </a:lvl4pPr>
    <a:lvl5pPr marL="1915851" algn="l" defTabSz="957925" rtl="0" eaLnBrk="1" latinLnBrk="0" hangingPunct="1">
      <a:defRPr kumimoji="1" sz="1257" kern="1200">
        <a:solidFill>
          <a:schemeClr val="tx1"/>
        </a:solidFill>
        <a:latin typeface="+mn-lt"/>
        <a:ea typeface="+mn-ea"/>
        <a:cs typeface="+mn-cs"/>
      </a:defRPr>
    </a:lvl5pPr>
    <a:lvl6pPr marL="2394814" algn="l" defTabSz="957925" rtl="0" eaLnBrk="1" latinLnBrk="0" hangingPunct="1">
      <a:defRPr kumimoji="1" sz="1257" kern="1200">
        <a:solidFill>
          <a:schemeClr val="tx1"/>
        </a:solidFill>
        <a:latin typeface="+mn-lt"/>
        <a:ea typeface="+mn-ea"/>
        <a:cs typeface="+mn-cs"/>
      </a:defRPr>
    </a:lvl6pPr>
    <a:lvl7pPr marL="2873776" algn="l" defTabSz="957925" rtl="0" eaLnBrk="1" latinLnBrk="0" hangingPunct="1">
      <a:defRPr kumimoji="1" sz="1257" kern="1200">
        <a:solidFill>
          <a:schemeClr val="tx1"/>
        </a:solidFill>
        <a:latin typeface="+mn-lt"/>
        <a:ea typeface="+mn-ea"/>
        <a:cs typeface="+mn-cs"/>
      </a:defRPr>
    </a:lvl7pPr>
    <a:lvl8pPr marL="3352739" algn="l" defTabSz="957925" rtl="0" eaLnBrk="1" latinLnBrk="0" hangingPunct="1">
      <a:defRPr kumimoji="1" sz="1257" kern="1200">
        <a:solidFill>
          <a:schemeClr val="tx1"/>
        </a:solidFill>
        <a:latin typeface="+mn-lt"/>
        <a:ea typeface="+mn-ea"/>
        <a:cs typeface="+mn-cs"/>
      </a:defRPr>
    </a:lvl8pPr>
    <a:lvl9pPr marL="3831702" algn="l" defTabSz="957925" rtl="0" eaLnBrk="1" latinLnBrk="0" hangingPunct="1">
      <a:defRPr kumimoji="1" sz="125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856187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1193770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8"/>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1369000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1095803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82" indent="0">
              <a:buNone/>
              <a:defRPr sz="1800">
                <a:solidFill>
                  <a:schemeClr val="tx1">
                    <a:tint val="75000"/>
                  </a:schemeClr>
                </a:solidFill>
              </a:defRPr>
            </a:lvl2pPr>
            <a:lvl3pPr marL="914363" indent="0">
              <a:buNone/>
              <a:defRPr sz="1600">
                <a:solidFill>
                  <a:schemeClr val="tx1">
                    <a:tint val="75000"/>
                  </a:schemeClr>
                </a:solidFill>
              </a:defRPr>
            </a:lvl3pPr>
            <a:lvl4pPr marL="1371545" indent="0">
              <a:buNone/>
              <a:defRPr sz="1400">
                <a:solidFill>
                  <a:schemeClr val="tx1">
                    <a:tint val="75000"/>
                  </a:schemeClr>
                </a:solidFill>
              </a:defRPr>
            </a:lvl4pPr>
            <a:lvl5pPr marL="1828727" indent="0">
              <a:buNone/>
              <a:defRPr sz="1400">
                <a:solidFill>
                  <a:schemeClr val="tx1">
                    <a:tint val="75000"/>
                  </a:schemeClr>
                </a:solidFill>
              </a:defRPr>
            </a:lvl5pPr>
            <a:lvl6pPr marL="2285909" indent="0">
              <a:buNone/>
              <a:defRPr sz="1400">
                <a:solidFill>
                  <a:schemeClr val="tx1">
                    <a:tint val="75000"/>
                  </a:schemeClr>
                </a:solidFill>
              </a:defRPr>
            </a:lvl6pPr>
            <a:lvl7pPr marL="2743090" indent="0">
              <a:buNone/>
              <a:defRPr sz="1400">
                <a:solidFill>
                  <a:schemeClr val="tx1">
                    <a:tint val="75000"/>
                  </a:schemeClr>
                </a:solidFill>
              </a:defRPr>
            </a:lvl7pPr>
            <a:lvl8pPr marL="3200272" indent="0">
              <a:buNone/>
              <a:defRPr sz="1400">
                <a:solidFill>
                  <a:schemeClr val="tx1">
                    <a:tint val="75000"/>
                  </a:schemeClr>
                </a:solidFill>
              </a:defRPr>
            </a:lvl8pPr>
            <a:lvl9pPr marL="3657454"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4021055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0"/>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0"/>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1483331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1" cy="639762"/>
          </a:xfrm>
        </p:spPr>
        <p:txBody>
          <a:bodyPr anchor="b"/>
          <a:lstStyle>
            <a:lvl1pPr marL="0" indent="0">
              <a:buNone/>
              <a:defRPr sz="24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3111189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3572769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3546464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0"/>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0"/>
            <a:ext cx="3259006" cy="4691063"/>
          </a:xfrm>
        </p:spPr>
        <p:txBody>
          <a:bodyPr/>
          <a:lstStyle>
            <a:lvl1pPr marL="0" indent="0">
              <a:buNone/>
              <a:defRPr sz="1400"/>
            </a:lvl1pPr>
            <a:lvl2pPr marL="457182" indent="0">
              <a:buNone/>
              <a:defRPr sz="1200"/>
            </a:lvl2pPr>
            <a:lvl3pPr marL="914363" indent="0">
              <a:buNone/>
              <a:defRPr sz="1000"/>
            </a:lvl3pPr>
            <a:lvl4pPr marL="1371545" indent="0">
              <a:buNone/>
              <a:defRPr sz="900"/>
            </a:lvl4pPr>
            <a:lvl5pPr marL="1828727" indent="0">
              <a:buNone/>
              <a:defRPr sz="900"/>
            </a:lvl5pPr>
            <a:lvl6pPr marL="2285909" indent="0">
              <a:buNone/>
              <a:defRPr sz="900"/>
            </a:lvl6pPr>
            <a:lvl7pPr marL="2743090" indent="0">
              <a:buNone/>
              <a:defRPr sz="900"/>
            </a:lvl7pPr>
            <a:lvl8pPr marL="3200272" indent="0">
              <a:buNone/>
              <a:defRPr sz="900"/>
            </a:lvl8pPr>
            <a:lvl9pPr marL="3657454"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4016435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6"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6" y="612775"/>
            <a:ext cx="5943600" cy="4114800"/>
          </a:xfrm>
        </p:spPr>
        <p:txBody>
          <a:bodyPr/>
          <a:lstStyle>
            <a:lvl1pPr marL="0" indent="0">
              <a:buNone/>
              <a:defRPr sz="3200"/>
            </a:lvl1pPr>
            <a:lvl2pPr marL="457182" indent="0">
              <a:buNone/>
              <a:defRPr sz="2800"/>
            </a:lvl2pPr>
            <a:lvl3pPr marL="914363" indent="0">
              <a:buNone/>
              <a:defRPr sz="2400"/>
            </a:lvl3pPr>
            <a:lvl4pPr marL="1371545" indent="0">
              <a:buNone/>
              <a:defRPr sz="2000"/>
            </a:lvl4pPr>
            <a:lvl5pPr marL="1828727" indent="0">
              <a:buNone/>
              <a:defRPr sz="2000"/>
            </a:lvl5pPr>
            <a:lvl6pPr marL="2285909" indent="0">
              <a:buNone/>
              <a:defRPr sz="2000"/>
            </a:lvl6pPr>
            <a:lvl7pPr marL="2743090" indent="0">
              <a:buNone/>
              <a:defRPr sz="2000"/>
            </a:lvl7pPr>
            <a:lvl8pPr marL="3200272" indent="0">
              <a:buNone/>
              <a:defRPr sz="2000"/>
            </a:lvl8pPr>
            <a:lvl9pPr marL="3657454"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6" y="5367338"/>
            <a:ext cx="5943600" cy="804862"/>
          </a:xfrm>
        </p:spPr>
        <p:txBody>
          <a:bodyPr/>
          <a:lstStyle>
            <a:lvl1pPr marL="0" indent="0">
              <a:buNone/>
              <a:defRPr sz="1400"/>
            </a:lvl1pPr>
            <a:lvl2pPr marL="457182" indent="0">
              <a:buNone/>
              <a:defRPr sz="1200"/>
            </a:lvl2pPr>
            <a:lvl3pPr marL="914363" indent="0">
              <a:buNone/>
              <a:defRPr sz="1000"/>
            </a:lvl3pPr>
            <a:lvl4pPr marL="1371545" indent="0">
              <a:buNone/>
              <a:defRPr sz="900"/>
            </a:lvl4pPr>
            <a:lvl5pPr marL="1828727" indent="0">
              <a:buNone/>
              <a:defRPr sz="900"/>
            </a:lvl5pPr>
            <a:lvl6pPr marL="2285909" indent="0">
              <a:buNone/>
              <a:defRPr sz="900"/>
            </a:lvl6pPr>
            <a:lvl7pPr marL="2743090" indent="0">
              <a:buNone/>
              <a:defRPr sz="900"/>
            </a:lvl7pPr>
            <a:lvl8pPr marL="3200272" indent="0">
              <a:buNone/>
              <a:defRPr sz="900"/>
            </a:lvl8pPr>
            <a:lvl9pPr marL="3657454"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967301-03F0-449D-8C9A-93D5FE248746}" type="datetimeFigureOut">
              <a:rPr kumimoji="1" lang="ja-JP" altLang="en-US" smtClean="0"/>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4131337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67301-03F0-449D-8C9A-93D5FE248746}" type="datetimeFigureOut">
              <a:rPr kumimoji="1" lang="ja-JP" altLang="en-US" smtClean="0"/>
              <a:t>2026/7/14</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75198-D0AC-4640-8E5E-F1CE89E06B1D}" type="slidenum">
              <a:rPr kumimoji="1" lang="ja-JP" altLang="en-US" smtClean="0"/>
              <a:t>‹#›</a:t>
            </a:fld>
            <a:endParaRPr kumimoji="1" lang="ja-JP" altLang="en-US"/>
          </a:p>
        </p:txBody>
      </p:sp>
    </p:spTree>
    <p:extLst>
      <p:ext uri="{BB962C8B-B14F-4D97-AF65-F5344CB8AC3E}">
        <p14:creationId xmlns:p14="http://schemas.microsoft.com/office/powerpoint/2010/main" val="49167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63" rtl="0" eaLnBrk="1" latinLnBrk="0" hangingPunct="1">
        <a:spcBef>
          <a:spcPct val="0"/>
        </a:spcBef>
        <a:buNone/>
        <a:defRPr kumimoji="1" sz="4400" kern="1200">
          <a:solidFill>
            <a:schemeClr val="tx1"/>
          </a:solidFill>
          <a:latin typeface="+mj-lt"/>
          <a:ea typeface="+mj-ea"/>
          <a:cs typeface="+mj-cs"/>
        </a:defRPr>
      </a:lvl1pPr>
    </p:titleStyle>
    <p:bodyStyle>
      <a:lvl1pPr marL="342886" indent="-342886" algn="l" defTabSz="91436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20" indent="-285739" algn="l" defTabSz="91436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54" indent="-228591" algn="l" defTabSz="91436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36" indent="-228591" algn="l" defTabSz="91436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18" indent="-228591" algn="l" defTabSz="91436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499" indent="-228591" algn="l" defTabSz="91436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681" indent="-228591" algn="l" defTabSz="91436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863" indent="-228591" algn="l" defTabSz="91436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045" indent="-228591" algn="l" defTabSz="91436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63" rtl="0" eaLnBrk="1" latinLnBrk="0" hangingPunct="1">
        <a:defRPr kumimoji="1" sz="1800" kern="1200">
          <a:solidFill>
            <a:schemeClr val="tx1"/>
          </a:solidFill>
          <a:latin typeface="+mn-lt"/>
          <a:ea typeface="+mn-ea"/>
          <a:cs typeface="+mn-cs"/>
        </a:defRPr>
      </a:lvl1pPr>
      <a:lvl2pPr marL="457182" algn="l" defTabSz="914363" rtl="0" eaLnBrk="1" latinLnBrk="0" hangingPunct="1">
        <a:defRPr kumimoji="1" sz="1800" kern="1200">
          <a:solidFill>
            <a:schemeClr val="tx1"/>
          </a:solidFill>
          <a:latin typeface="+mn-lt"/>
          <a:ea typeface="+mn-ea"/>
          <a:cs typeface="+mn-cs"/>
        </a:defRPr>
      </a:lvl2pPr>
      <a:lvl3pPr marL="914363" algn="l" defTabSz="914363" rtl="0" eaLnBrk="1" latinLnBrk="0" hangingPunct="1">
        <a:defRPr kumimoji="1" sz="1800" kern="1200">
          <a:solidFill>
            <a:schemeClr val="tx1"/>
          </a:solidFill>
          <a:latin typeface="+mn-lt"/>
          <a:ea typeface="+mn-ea"/>
          <a:cs typeface="+mn-cs"/>
        </a:defRPr>
      </a:lvl3pPr>
      <a:lvl4pPr marL="1371545" algn="l" defTabSz="914363" rtl="0" eaLnBrk="1" latinLnBrk="0" hangingPunct="1">
        <a:defRPr kumimoji="1" sz="1800" kern="1200">
          <a:solidFill>
            <a:schemeClr val="tx1"/>
          </a:solidFill>
          <a:latin typeface="+mn-lt"/>
          <a:ea typeface="+mn-ea"/>
          <a:cs typeface="+mn-cs"/>
        </a:defRPr>
      </a:lvl4pPr>
      <a:lvl5pPr marL="1828727" algn="l" defTabSz="914363" rtl="0" eaLnBrk="1" latinLnBrk="0" hangingPunct="1">
        <a:defRPr kumimoji="1" sz="1800" kern="1200">
          <a:solidFill>
            <a:schemeClr val="tx1"/>
          </a:solidFill>
          <a:latin typeface="+mn-lt"/>
          <a:ea typeface="+mn-ea"/>
          <a:cs typeface="+mn-cs"/>
        </a:defRPr>
      </a:lvl5pPr>
      <a:lvl6pPr marL="2285909" algn="l" defTabSz="914363" rtl="0" eaLnBrk="1" latinLnBrk="0" hangingPunct="1">
        <a:defRPr kumimoji="1" sz="1800" kern="1200">
          <a:solidFill>
            <a:schemeClr val="tx1"/>
          </a:solidFill>
          <a:latin typeface="+mn-lt"/>
          <a:ea typeface="+mn-ea"/>
          <a:cs typeface="+mn-cs"/>
        </a:defRPr>
      </a:lvl6pPr>
      <a:lvl7pPr marL="2743090" algn="l" defTabSz="914363" rtl="0" eaLnBrk="1" latinLnBrk="0" hangingPunct="1">
        <a:defRPr kumimoji="1" sz="1800" kern="1200">
          <a:solidFill>
            <a:schemeClr val="tx1"/>
          </a:solidFill>
          <a:latin typeface="+mn-lt"/>
          <a:ea typeface="+mn-ea"/>
          <a:cs typeface="+mn-cs"/>
        </a:defRPr>
      </a:lvl7pPr>
      <a:lvl8pPr marL="3200272" algn="l" defTabSz="914363" rtl="0" eaLnBrk="1" latinLnBrk="0" hangingPunct="1">
        <a:defRPr kumimoji="1" sz="1800" kern="1200">
          <a:solidFill>
            <a:schemeClr val="tx1"/>
          </a:solidFill>
          <a:latin typeface="+mn-lt"/>
          <a:ea typeface="+mn-ea"/>
          <a:cs typeface="+mn-cs"/>
        </a:defRPr>
      </a:lvl8pPr>
      <a:lvl9pPr marL="3657454" algn="l" defTabSz="914363"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6.emf"/><Relationship Id="rId3" Type="http://schemas.openxmlformats.org/officeDocument/2006/relationships/image" Target="../media/image2.jpeg"/><Relationship Id="rId21" Type="http://schemas.openxmlformats.org/officeDocument/2006/relationships/image" Target="../media/image19.jpe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5.jpeg"/><Relationship Id="rId2" Type="http://schemas.openxmlformats.org/officeDocument/2006/relationships/image" Target="../media/image1.png"/><Relationship Id="rId16" Type="http://schemas.microsoft.com/office/2007/relationships/hdphoto" Target="../media/hdphoto1.wdp"/><Relationship Id="rId20"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2.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openxmlformats.org/officeDocument/2006/relationships/image" Target="../media/image17.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54961864-0C41-4C08-8180-A2BA33C75841}"/>
              </a:ext>
            </a:extLst>
          </p:cNvPr>
          <p:cNvPicPr>
            <a:picLocks noChangeAspect="1"/>
          </p:cNvPicPr>
          <p:nvPr/>
        </p:nvPicPr>
        <p:blipFill rotWithShape="1">
          <a:blip r:embed="rId2"/>
          <a:srcRect t="4266" b="43671"/>
          <a:stretch/>
        </p:blipFill>
        <p:spPr>
          <a:xfrm>
            <a:off x="-41348" y="-99391"/>
            <a:ext cx="9937103" cy="7128792"/>
          </a:xfrm>
          <a:prstGeom prst="rect">
            <a:avLst/>
          </a:prstGeom>
        </p:spPr>
      </p:pic>
      <p:sp>
        <p:nvSpPr>
          <p:cNvPr id="6" name="テキスト ボックス 5">
            <a:extLst>
              <a:ext uri="{FF2B5EF4-FFF2-40B4-BE49-F238E27FC236}">
                <a16:creationId xmlns:a16="http://schemas.microsoft.com/office/drawing/2014/main" id="{7875E286-F321-469A-B912-0A28A032F017}"/>
              </a:ext>
            </a:extLst>
          </p:cNvPr>
          <p:cNvSpPr txBox="1"/>
          <p:nvPr/>
        </p:nvSpPr>
        <p:spPr>
          <a:xfrm>
            <a:off x="1514055" y="-21372"/>
            <a:ext cx="8323197" cy="669414"/>
          </a:xfrm>
          <a:prstGeom prst="rect">
            <a:avLst/>
          </a:prstGeom>
          <a:noFill/>
        </p:spPr>
        <p:txBody>
          <a:bodyPr wrap="square" rtlCol="0">
            <a:spAutoFit/>
          </a:bodyPr>
          <a:lstStyle/>
          <a:p>
            <a:r>
              <a:rPr lang="ja-JP" altLang="en-US" sz="1050" dirty="0"/>
              <a:t>　</a:t>
            </a:r>
            <a:r>
              <a:rPr lang="ja-JP" altLang="en-US" sz="900" dirty="0"/>
              <a:t>今週、九州南部が梅雨明けしました。梅雨明けしたと同時に天気予報では、連日最高気温が３０度超えの予測が続いており熱中症へ危険性が高まっています。今年の夏も４０℃を超える地域がでてくるのではないでしょうか。これから本格的な夏に入りますが、皆さんはどのような熱中症対策をしていますか？</a:t>
            </a:r>
            <a:br>
              <a:rPr lang="en-US" altLang="ja-JP" sz="900" dirty="0"/>
            </a:br>
            <a:r>
              <a:rPr lang="ja-JP" altLang="en-US" sz="900" dirty="0"/>
              <a:t>　来週から夏休みに入りますが、２学期が始まって１週間後には体育祭があります。学校生活のリズムを取り戻しつつ、エアコンのない屋外で１日過ごすには熱中症にならない体づくりが大切です。熱中症について知識を深め、熱中症にならない体づくりを意識しながら夏休みを楽しみましょう。</a:t>
            </a:r>
            <a:endParaRPr lang="en-US" altLang="ja-JP" sz="900" dirty="0"/>
          </a:p>
        </p:txBody>
      </p:sp>
      <p:sp>
        <p:nvSpPr>
          <p:cNvPr id="7" name="正方形/長方形 6">
            <a:extLst>
              <a:ext uri="{FF2B5EF4-FFF2-40B4-BE49-F238E27FC236}">
                <a16:creationId xmlns:a16="http://schemas.microsoft.com/office/drawing/2014/main" id="{2230BD7B-CA0C-47A7-B4BF-8B0E44BE960A}"/>
              </a:ext>
            </a:extLst>
          </p:cNvPr>
          <p:cNvSpPr/>
          <p:nvPr/>
        </p:nvSpPr>
        <p:spPr>
          <a:xfrm>
            <a:off x="3453260" y="4977015"/>
            <a:ext cx="992997" cy="1938992"/>
          </a:xfrm>
          <a:prstGeom prst="rect">
            <a:avLst/>
          </a:prstGeom>
        </p:spPr>
        <p:txBody>
          <a:bodyPr wrap="square">
            <a:spAutoFit/>
          </a:bodyPr>
          <a:lstStyle/>
          <a:p>
            <a:r>
              <a:rPr lang="ja-JP" altLang="en-US" sz="600" dirty="0"/>
              <a:t>熱中症を予防することを目的に</a:t>
            </a:r>
            <a:r>
              <a:rPr lang="en-US" altLang="ja-JP" sz="600" dirty="0"/>
              <a:t>WBGT33</a:t>
            </a:r>
            <a:r>
              <a:rPr lang="ja-JP" altLang="en-US" sz="600" dirty="0"/>
              <a:t>℃以上の地域を対象に環境省と気象庁が情報発信しています。</a:t>
            </a:r>
            <a:endParaRPr lang="en-US" altLang="ja-JP" sz="600" dirty="0"/>
          </a:p>
          <a:p>
            <a:endParaRPr lang="en-US" altLang="ja-JP" sz="300" dirty="0"/>
          </a:p>
          <a:p>
            <a:r>
              <a:rPr lang="ja-JP" altLang="en-US" sz="600" b="1" dirty="0"/>
              <a:t>「熱中症予防情報サイト」</a:t>
            </a:r>
            <a:endParaRPr lang="en-US" altLang="ja-JP" sz="600" b="1" dirty="0"/>
          </a:p>
          <a:p>
            <a:r>
              <a:rPr lang="ja-JP" altLang="en-US" sz="600" dirty="0"/>
              <a:t>鹿児島市の現在の状況がわかります。↓↓↓</a:t>
            </a:r>
            <a:endParaRPr lang="en-US" altLang="ja-JP" sz="600" dirty="0"/>
          </a:p>
          <a:p>
            <a:endParaRPr lang="en-US" altLang="ja-JP" sz="600" dirty="0"/>
          </a:p>
          <a:p>
            <a:endParaRPr lang="en-US" altLang="ja-JP" sz="600" dirty="0"/>
          </a:p>
          <a:p>
            <a:endParaRPr lang="en-US" altLang="ja-JP" sz="600" dirty="0"/>
          </a:p>
          <a:p>
            <a:endParaRPr lang="en-US" altLang="ja-JP" sz="600" dirty="0"/>
          </a:p>
          <a:p>
            <a:endParaRPr lang="en-US" altLang="ja-JP" sz="600" dirty="0"/>
          </a:p>
          <a:p>
            <a:endParaRPr lang="en-US" altLang="ja-JP" sz="600" dirty="0"/>
          </a:p>
          <a:p>
            <a:endParaRPr lang="en-US" altLang="ja-JP" sz="600" dirty="0"/>
          </a:p>
          <a:p>
            <a:r>
              <a:rPr lang="ja-JP" altLang="en-US" sz="600" dirty="0"/>
              <a:t>＊サイト内の地域選択をすると、あなたの済んでいる地域・活動している地域の情報もわかります。</a:t>
            </a:r>
            <a:endParaRPr lang="en-US" altLang="ja-JP" sz="600" dirty="0"/>
          </a:p>
        </p:txBody>
      </p:sp>
      <p:grpSp>
        <p:nvGrpSpPr>
          <p:cNvPr id="11" name="グループ化 10">
            <a:extLst>
              <a:ext uri="{FF2B5EF4-FFF2-40B4-BE49-F238E27FC236}">
                <a16:creationId xmlns:a16="http://schemas.microsoft.com/office/drawing/2014/main" id="{62B82C12-84C3-4E96-9F2F-FF70EAB3A46F}"/>
              </a:ext>
            </a:extLst>
          </p:cNvPr>
          <p:cNvGrpSpPr/>
          <p:nvPr/>
        </p:nvGrpSpPr>
        <p:grpSpPr>
          <a:xfrm>
            <a:off x="170489" y="3254649"/>
            <a:ext cx="1679237" cy="307069"/>
            <a:chOff x="106356" y="1255202"/>
            <a:chExt cx="1679237" cy="307069"/>
          </a:xfrm>
        </p:grpSpPr>
        <p:sp>
          <p:nvSpPr>
            <p:cNvPr id="10" name="フローチャート: 端子 9">
              <a:extLst>
                <a:ext uri="{FF2B5EF4-FFF2-40B4-BE49-F238E27FC236}">
                  <a16:creationId xmlns:a16="http://schemas.microsoft.com/office/drawing/2014/main" id="{E360EC85-B6E9-4917-9AC6-A6E74DD5E321}"/>
                </a:ext>
              </a:extLst>
            </p:cNvPr>
            <p:cNvSpPr/>
            <p:nvPr/>
          </p:nvSpPr>
          <p:spPr>
            <a:xfrm>
              <a:off x="106356" y="1255202"/>
              <a:ext cx="1679237" cy="307069"/>
            </a:xfrm>
            <a:prstGeom prst="flowChartTerminator">
              <a:avLst/>
            </a:prstGeom>
            <a:solidFill>
              <a:srgbClr val="FF5D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sp>
          <p:nvSpPr>
            <p:cNvPr id="8" name="テキスト ボックス 7">
              <a:extLst>
                <a:ext uri="{FF2B5EF4-FFF2-40B4-BE49-F238E27FC236}">
                  <a16:creationId xmlns:a16="http://schemas.microsoft.com/office/drawing/2014/main" id="{E5BF7B00-8E64-4919-8483-5F8A903D1182}"/>
                </a:ext>
              </a:extLst>
            </p:cNvPr>
            <p:cNvSpPr txBox="1"/>
            <p:nvPr/>
          </p:nvSpPr>
          <p:spPr>
            <a:xfrm>
              <a:off x="246312" y="1258981"/>
              <a:ext cx="1439977" cy="276999"/>
            </a:xfrm>
            <a:prstGeom prst="rect">
              <a:avLst/>
            </a:prstGeom>
            <a:noFill/>
          </p:spPr>
          <p:txBody>
            <a:bodyPr wrap="square" rtlCol="0">
              <a:spAutoFit/>
            </a:bodyPr>
            <a:lstStyle/>
            <a:p>
              <a:r>
                <a:rPr lang="en-US" altLang="ja-JP" sz="1200" dirty="0">
                  <a:latin typeface="HGP創英角ﾎﾟｯﾌﾟ体" panose="040B0A00000000000000" pitchFamily="50" charset="-128"/>
                  <a:ea typeface="HGP創英角ﾎﾟｯﾌﾟ体" panose="040B0A00000000000000" pitchFamily="50" charset="-128"/>
                </a:rPr>
                <a:t>WBGT</a:t>
              </a:r>
              <a:r>
                <a:rPr lang="ja-JP" altLang="en-US" sz="1200" dirty="0">
                  <a:latin typeface="HGP創英角ﾎﾟｯﾌﾟ体" panose="040B0A00000000000000" pitchFamily="50" charset="-128"/>
                  <a:ea typeface="HGP創英角ﾎﾟｯﾌﾟ体" panose="040B0A00000000000000" pitchFamily="50" charset="-128"/>
                </a:rPr>
                <a:t>　「暑さ指数」</a:t>
              </a:r>
            </a:p>
          </p:txBody>
        </p:sp>
      </p:grpSp>
      <p:grpSp>
        <p:nvGrpSpPr>
          <p:cNvPr id="12" name="グループ化 11">
            <a:extLst>
              <a:ext uri="{FF2B5EF4-FFF2-40B4-BE49-F238E27FC236}">
                <a16:creationId xmlns:a16="http://schemas.microsoft.com/office/drawing/2014/main" id="{A3A6D092-FCAB-4593-83C4-2DE60E1FA119}"/>
              </a:ext>
            </a:extLst>
          </p:cNvPr>
          <p:cNvGrpSpPr/>
          <p:nvPr/>
        </p:nvGrpSpPr>
        <p:grpSpPr>
          <a:xfrm>
            <a:off x="4417314" y="1129779"/>
            <a:ext cx="3209552" cy="2885619"/>
            <a:chOff x="4327180" y="1470730"/>
            <a:chExt cx="3209552" cy="2885619"/>
          </a:xfrm>
        </p:grpSpPr>
        <p:pic>
          <p:nvPicPr>
            <p:cNvPr id="13" name="Picture 7" descr="ソース画像を表示">
              <a:extLst>
                <a:ext uri="{FF2B5EF4-FFF2-40B4-BE49-F238E27FC236}">
                  <a16:creationId xmlns:a16="http://schemas.microsoft.com/office/drawing/2014/main" id="{4EF23F8E-C716-494C-B4D5-588E5937C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7180" y="1470730"/>
              <a:ext cx="3058519" cy="2722276"/>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55EF5B63-BFFD-4AAB-AE41-0EAC52F7F54E}"/>
                </a:ext>
              </a:extLst>
            </p:cNvPr>
            <p:cNvSpPr txBox="1"/>
            <p:nvPr/>
          </p:nvSpPr>
          <p:spPr>
            <a:xfrm>
              <a:off x="5927548" y="4171683"/>
              <a:ext cx="1609184" cy="184666"/>
            </a:xfrm>
            <a:prstGeom prst="rect">
              <a:avLst/>
            </a:prstGeom>
            <a:noFill/>
          </p:spPr>
          <p:txBody>
            <a:bodyPr wrap="square" rtlCol="0">
              <a:spAutoFit/>
            </a:bodyPr>
            <a:lstStyle/>
            <a:p>
              <a:r>
                <a:rPr lang="ja-JP" altLang="en-US" sz="600" dirty="0"/>
                <a:t>佐久医師会「教えてドクター佐久」より</a:t>
              </a:r>
            </a:p>
          </p:txBody>
        </p:sp>
      </p:grpSp>
      <p:grpSp>
        <p:nvGrpSpPr>
          <p:cNvPr id="55" name="グループ化 54">
            <a:extLst>
              <a:ext uri="{FF2B5EF4-FFF2-40B4-BE49-F238E27FC236}">
                <a16:creationId xmlns:a16="http://schemas.microsoft.com/office/drawing/2014/main" id="{63DDE95E-89E5-46B2-9A86-2A28D028D92C}"/>
              </a:ext>
            </a:extLst>
          </p:cNvPr>
          <p:cNvGrpSpPr/>
          <p:nvPr/>
        </p:nvGrpSpPr>
        <p:grpSpPr>
          <a:xfrm>
            <a:off x="7852095" y="1059730"/>
            <a:ext cx="2037815" cy="2628225"/>
            <a:chOff x="7247183" y="1250385"/>
            <a:chExt cx="2037815" cy="2628225"/>
          </a:xfrm>
        </p:grpSpPr>
        <p:grpSp>
          <p:nvGrpSpPr>
            <p:cNvPr id="3" name="グループ化 2">
              <a:extLst>
                <a:ext uri="{FF2B5EF4-FFF2-40B4-BE49-F238E27FC236}">
                  <a16:creationId xmlns:a16="http://schemas.microsoft.com/office/drawing/2014/main" id="{9B2C4F47-9D32-4E03-B981-E203B78CDF0F}"/>
                </a:ext>
              </a:extLst>
            </p:cNvPr>
            <p:cNvGrpSpPr/>
            <p:nvPr/>
          </p:nvGrpSpPr>
          <p:grpSpPr>
            <a:xfrm>
              <a:off x="7247183" y="1250385"/>
              <a:ext cx="1896550" cy="804090"/>
              <a:chOff x="6982447" y="1827485"/>
              <a:chExt cx="1896550" cy="804090"/>
            </a:xfrm>
          </p:grpSpPr>
          <p:grpSp>
            <p:nvGrpSpPr>
              <p:cNvPr id="15" name="グループ化 14">
                <a:extLst>
                  <a:ext uri="{FF2B5EF4-FFF2-40B4-BE49-F238E27FC236}">
                    <a16:creationId xmlns:a16="http://schemas.microsoft.com/office/drawing/2014/main" id="{2F6C58C7-AF78-4C0D-BDD4-C5AA6A20DCDE}"/>
                  </a:ext>
                </a:extLst>
              </p:cNvPr>
              <p:cNvGrpSpPr/>
              <p:nvPr/>
            </p:nvGrpSpPr>
            <p:grpSpPr>
              <a:xfrm>
                <a:off x="6982447" y="1827485"/>
                <a:ext cx="1896550" cy="746263"/>
                <a:chOff x="3049319" y="1189026"/>
                <a:chExt cx="1896550" cy="746263"/>
              </a:xfrm>
            </p:grpSpPr>
            <p:sp>
              <p:nvSpPr>
                <p:cNvPr id="16" name="正方形/長方形 15">
                  <a:extLst>
                    <a:ext uri="{FF2B5EF4-FFF2-40B4-BE49-F238E27FC236}">
                      <a16:creationId xmlns:a16="http://schemas.microsoft.com/office/drawing/2014/main" id="{79757121-50C8-4DFA-8AA5-6CCEFB30869C}"/>
                    </a:ext>
                  </a:extLst>
                </p:cNvPr>
                <p:cNvSpPr/>
                <p:nvPr/>
              </p:nvSpPr>
              <p:spPr>
                <a:xfrm>
                  <a:off x="3049319" y="1427458"/>
                  <a:ext cx="1896550" cy="507831"/>
                </a:xfrm>
                <a:prstGeom prst="rect">
                  <a:avLst/>
                </a:prstGeom>
              </p:spPr>
              <p:txBody>
                <a:bodyPr wrap="square">
                  <a:spAutoFit/>
                </a:bodyPr>
                <a:lstStyle/>
                <a:p>
                  <a:r>
                    <a:rPr lang="ja-JP" altLang="ja-JP" sz="900" b="1" dirty="0">
                      <a:solidFill>
                        <a:prstClr val="black"/>
                      </a:solidFill>
                      <a:latin typeface="Arial" charset="0"/>
                      <a:ea typeface="ＭＳ Ｐゴシック" charset="-128"/>
                      <a:cs typeface="ＭＳ Ｐゴシック" charset="-128"/>
                    </a:rPr>
                    <a:t>まず涼しい場所に避難しましょう</a:t>
                  </a:r>
                  <a:br>
                    <a:rPr lang="ja-JP" altLang="ja-JP" sz="900" b="1" dirty="0">
                      <a:solidFill>
                        <a:prstClr val="black"/>
                      </a:solidFill>
                      <a:latin typeface="Arial" charset="0"/>
                      <a:ea typeface="ＭＳ Ｐゴシック" charset="-128"/>
                      <a:cs typeface="ＭＳ Ｐゴシック" charset="-128"/>
                    </a:rPr>
                  </a:br>
                  <a:r>
                    <a:rPr lang="ja-JP" altLang="ja-JP" sz="900" b="1" dirty="0">
                      <a:solidFill>
                        <a:prstClr val="black"/>
                      </a:solidFill>
                      <a:latin typeface="Arial" charset="0"/>
                      <a:ea typeface="ＭＳ Ｐゴシック" charset="-128"/>
                      <a:cs typeface="ＭＳ Ｐゴシック" charset="-128"/>
                    </a:rPr>
                    <a:t>衣服をゆるめ、体を冷やしましょう</a:t>
                  </a:r>
                  <a:br>
                    <a:rPr lang="ja-JP" altLang="ja-JP" sz="900" b="1" dirty="0">
                      <a:solidFill>
                        <a:prstClr val="black"/>
                      </a:solidFill>
                      <a:latin typeface="Arial" charset="0"/>
                      <a:ea typeface="ＭＳ Ｐゴシック" charset="-128"/>
                      <a:cs typeface="ＭＳ Ｐゴシック" charset="-128"/>
                    </a:rPr>
                  </a:br>
                  <a:r>
                    <a:rPr lang="ja-JP" altLang="ja-JP" sz="900" b="1" dirty="0">
                      <a:solidFill>
                        <a:prstClr val="black"/>
                      </a:solidFill>
                      <a:latin typeface="Arial" charset="0"/>
                      <a:ea typeface="ＭＳ Ｐゴシック" charset="-128"/>
                      <a:cs typeface="ＭＳ Ｐゴシック" charset="-128"/>
                    </a:rPr>
                    <a:t>水分・塩分を補給しましょう</a:t>
                  </a:r>
                  <a:endParaRPr lang="ja-JP" altLang="en-US" sz="900" b="1" dirty="0"/>
                </a:p>
              </p:txBody>
            </p:sp>
            <p:pic>
              <p:nvPicPr>
                <p:cNvPr id="17" name="Picture 4" descr="http://www.hitosuzumi.jp/media/img/became/heatDonnaImage05.png">
                  <a:extLst>
                    <a:ext uri="{FF2B5EF4-FFF2-40B4-BE49-F238E27FC236}">
                      <a16:creationId xmlns:a16="http://schemas.microsoft.com/office/drawing/2014/main" id="{0B03BFE9-C66C-4951-B2DD-FDB0C66DAA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6006" y="1189026"/>
                  <a:ext cx="439099" cy="219550"/>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5" descr="http://www.hitosuzumi.jp/media/img/became/heatDonnaImage06.png">
                <a:extLst>
                  <a:ext uri="{FF2B5EF4-FFF2-40B4-BE49-F238E27FC236}">
                    <a16:creationId xmlns:a16="http://schemas.microsoft.com/office/drawing/2014/main" id="{F5247821-4C0A-4C18-8E75-B6A718CE2F3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131" r="19769"/>
              <a:stretch/>
            </p:blipFill>
            <p:spPr bwMode="auto">
              <a:xfrm>
                <a:off x="8507092" y="2381476"/>
                <a:ext cx="315909" cy="250099"/>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19" name="グループ化 18">
              <a:extLst>
                <a:ext uri="{FF2B5EF4-FFF2-40B4-BE49-F238E27FC236}">
                  <a16:creationId xmlns:a16="http://schemas.microsoft.com/office/drawing/2014/main" id="{C496A5C9-0031-4950-9BF8-49DF5DED5899}"/>
                </a:ext>
              </a:extLst>
            </p:cNvPr>
            <p:cNvGrpSpPr/>
            <p:nvPr/>
          </p:nvGrpSpPr>
          <p:grpSpPr>
            <a:xfrm>
              <a:off x="7250251" y="2257532"/>
              <a:ext cx="2034747" cy="784830"/>
              <a:chOff x="2963207" y="2243652"/>
              <a:chExt cx="2034747" cy="784830"/>
            </a:xfrm>
          </p:grpSpPr>
          <p:sp>
            <p:nvSpPr>
              <p:cNvPr id="20" name="正方形/長方形 19">
                <a:extLst>
                  <a:ext uri="{FF2B5EF4-FFF2-40B4-BE49-F238E27FC236}">
                    <a16:creationId xmlns:a16="http://schemas.microsoft.com/office/drawing/2014/main" id="{8BD3478B-1062-45BD-B9F2-1B63E42509DE}"/>
                  </a:ext>
                </a:extLst>
              </p:cNvPr>
              <p:cNvSpPr/>
              <p:nvPr/>
            </p:nvSpPr>
            <p:spPr>
              <a:xfrm>
                <a:off x="2963207" y="2243652"/>
                <a:ext cx="2034747" cy="784830"/>
              </a:xfrm>
              <a:prstGeom prst="rect">
                <a:avLst/>
              </a:prstGeom>
            </p:spPr>
            <p:txBody>
              <a:bodyPr wrap="square">
                <a:spAutoFit/>
              </a:bodyPr>
              <a:lstStyle/>
              <a:p>
                <a:r>
                  <a:rPr lang="ja-JP" altLang="ja-JP" sz="900" b="1" dirty="0">
                    <a:latin typeface="Arial" charset="0"/>
                    <a:ea typeface="ＭＳ Ｐゴシック" charset="-128"/>
                    <a:cs typeface="ＭＳ Ｐゴシック" charset="-128"/>
                  </a:rPr>
                  <a:t>まず涼しい場所に避難しましょう</a:t>
                </a:r>
                <a:br>
                  <a:rPr lang="ja-JP" altLang="ja-JP" sz="900" b="1" dirty="0">
                    <a:latin typeface="Arial" charset="0"/>
                    <a:ea typeface="ＭＳ Ｐゴシック" charset="-128"/>
                    <a:cs typeface="ＭＳ Ｐゴシック" charset="-128"/>
                  </a:rPr>
                </a:br>
                <a:r>
                  <a:rPr lang="ja-JP" altLang="ja-JP" sz="900" b="1" dirty="0">
                    <a:latin typeface="Arial" charset="0"/>
                    <a:ea typeface="ＭＳ Ｐゴシック" charset="-128"/>
                    <a:cs typeface="ＭＳ Ｐゴシック" charset="-128"/>
                  </a:rPr>
                  <a:t>衣服をゆるめ、体を冷やしましょう</a:t>
                </a:r>
                <a:br>
                  <a:rPr lang="ja-JP" altLang="ja-JP" sz="900" b="1" dirty="0">
                    <a:latin typeface="Arial" charset="0"/>
                    <a:ea typeface="ＭＳ Ｐゴシック" charset="-128"/>
                    <a:cs typeface="ＭＳ Ｐゴシック" charset="-128"/>
                  </a:rPr>
                </a:br>
                <a:r>
                  <a:rPr lang="ja-JP" altLang="ja-JP" sz="900" b="1" dirty="0">
                    <a:latin typeface="Arial" charset="0"/>
                    <a:ea typeface="ＭＳ Ｐゴシック" charset="-128"/>
                    <a:cs typeface="ＭＳ Ｐゴシック" charset="-128"/>
                  </a:rPr>
                  <a:t>足を高くして休みましょう</a:t>
                </a:r>
                <a:endParaRPr lang="en-US" altLang="ja-JP" sz="900" b="1" dirty="0">
                  <a:latin typeface="Arial" charset="0"/>
                  <a:ea typeface="ＭＳ Ｐゴシック" charset="-128"/>
                  <a:cs typeface="ＭＳ Ｐゴシック" charset="-128"/>
                </a:endParaRPr>
              </a:p>
              <a:p>
                <a:r>
                  <a:rPr lang="ja-JP" altLang="ja-JP" sz="900" b="1" dirty="0">
                    <a:latin typeface="Arial" charset="0"/>
                    <a:ea typeface="ＭＳ Ｐゴシック" charset="-128"/>
                    <a:cs typeface="ＭＳ Ｐゴシック" charset="-128"/>
                  </a:rPr>
                  <a:t>水分・塩分を補給しましょう</a:t>
                </a:r>
                <a:br>
                  <a:rPr lang="ja-JP" altLang="ja-JP" sz="900" b="1" dirty="0">
                    <a:latin typeface="Arial" charset="0"/>
                    <a:ea typeface="ＭＳ Ｐゴシック" charset="-128"/>
                    <a:cs typeface="ＭＳ Ｐゴシック" charset="-128"/>
                  </a:rPr>
                </a:br>
                <a:r>
                  <a:rPr lang="ja-JP" altLang="ja-JP" sz="900" b="1" dirty="0">
                    <a:latin typeface="Arial" charset="0"/>
                    <a:ea typeface="ＭＳ Ｐゴシック" charset="-128"/>
                    <a:cs typeface="ＭＳ Ｐゴシック" charset="-128"/>
                  </a:rPr>
                  <a:t>自分で摂れなければ、すぐに病院へ！ </a:t>
                </a:r>
                <a:endParaRPr lang="ja-JP" altLang="en-US" sz="900" b="1" dirty="0"/>
              </a:p>
            </p:txBody>
          </p:sp>
          <p:pic>
            <p:nvPicPr>
              <p:cNvPr id="21" name="Picture 10" descr="http://www.hitosuzumi.jp/media/img/became/heatDonnaImage08.png">
                <a:extLst>
                  <a:ext uri="{FF2B5EF4-FFF2-40B4-BE49-F238E27FC236}">
                    <a16:creationId xmlns:a16="http://schemas.microsoft.com/office/drawing/2014/main" id="{C322D423-CD8D-4E34-AE8A-D013D2E332D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8067" y="2570793"/>
                <a:ext cx="509313" cy="22409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グループ化 21">
              <a:extLst>
                <a:ext uri="{FF2B5EF4-FFF2-40B4-BE49-F238E27FC236}">
                  <a16:creationId xmlns:a16="http://schemas.microsoft.com/office/drawing/2014/main" id="{D3A02E41-82E7-48AA-99E2-BA8F72189215}"/>
                </a:ext>
              </a:extLst>
            </p:cNvPr>
            <p:cNvGrpSpPr/>
            <p:nvPr/>
          </p:nvGrpSpPr>
          <p:grpSpPr>
            <a:xfrm>
              <a:off x="7284473" y="3236850"/>
              <a:ext cx="1833023" cy="641760"/>
              <a:chOff x="3107287" y="3076622"/>
              <a:chExt cx="1833023" cy="641760"/>
            </a:xfrm>
          </p:grpSpPr>
          <p:sp>
            <p:nvSpPr>
              <p:cNvPr id="23" name="正方形/長方形 22">
                <a:extLst>
                  <a:ext uri="{FF2B5EF4-FFF2-40B4-BE49-F238E27FC236}">
                    <a16:creationId xmlns:a16="http://schemas.microsoft.com/office/drawing/2014/main" id="{E0FD0323-D3AB-4E05-A0D6-BFBCAE70B360}"/>
                  </a:ext>
                </a:extLst>
              </p:cNvPr>
              <p:cNvSpPr/>
              <p:nvPr/>
            </p:nvSpPr>
            <p:spPr>
              <a:xfrm>
                <a:off x="3107287" y="3076622"/>
                <a:ext cx="1789958" cy="507831"/>
              </a:xfrm>
              <a:prstGeom prst="rect">
                <a:avLst/>
              </a:prstGeom>
            </p:spPr>
            <p:txBody>
              <a:bodyPr wrap="square">
                <a:spAutoFit/>
              </a:bodyPr>
              <a:lstStyle/>
              <a:p>
                <a:r>
                  <a:rPr lang="ja-JP" altLang="ja-JP" sz="900" b="1" dirty="0">
                    <a:latin typeface="Arial" charset="0"/>
                    <a:ea typeface="ＭＳ Ｐゴシック" charset="-128"/>
                    <a:cs typeface="ＭＳ Ｐゴシック" charset="-128"/>
                  </a:rPr>
                  <a:t>氷や水で冷やしましょう</a:t>
                </a:r>
                <a:br>
                  <a:rPr lang="ja-JP" altLang="ja-JP" sz="900" b="1" dirty="0">
                    <a:latin typeface="Arial" charset="0"/>
                    <a:ea typeface="ＭＳ Ｐゴシック" charset="-128"/>
                    <a:cs typeface="ＭＳ Ｐゴシック" charset="-128"/>
                  </a:rPr>
                </a:br>
                <a:r>
                  <a:rPr lang="ja-JP" altLang="ja-JP" sz="900" b="1" dirty="0">
                    <a:latin typeface="Arial" charset="0"/>
                    <a:ea typeface="ＭＳ Ｐゴシック" charset="-128"/>
                    <a:cs typeface="ＭＳ Ｐゴシック" charset="-128"/>
                  </a:rPr>
                  <a:t>（首・脇の下・足の付け根など）</a:t>
                </a:r>
                <a:br>
                  <a:rPr lang="ja-JP" altLang="ja-JP" sz="900" b="1" dirty="0">
                    <a:latin typeface="Arial" charset="0"/>
                    <a:ea typeface="ＭＳ Ｐゴシック" charset="-128"/>
                    <a:cs typeface="ＭＳ Ｐゴシック" charset="-128"/>
                  </a:rPr>
                </a:br>
                <a:r>
                  <a:rPr lang="ja-JP" altLang="ja-JP" sz="900" b="1" dirty="0">
                    <a:latin typeface="Arial" charset="0"/>
                    <a:ea typeface="ＭＳ Ｐゴシック" charset="-128"/>
                    <a:cs typeface="ＭＳ Ｐゴシック" charset="-128"/>
                  </a:rPr>
                  <a:t>すぐに救急隊を要請！ </a:t>
                </a:r>
                <a:endParaRPr lang="ja-JP" altLang="en-US" sz="900" b="1" dirty="0"/>
              </a:p>
            </p:txBody>
          </p:sp>
          <p:pic>
            <p:nvPicPr>
              <p:cNvPr id="24" name="Picture 15" descr="http://www.hitosuzumi.jp/media/img/became/heatDonnaImage10.png">
                <a:extLst>
                  <a:ext uri="{FF2B5EF4-FFF2-40B4-BE49-F238E27FC236}">
                    <a16:creationId xmlns:a16="http://schemas.microsoft.com/office/drawing/2014/main" id="{4DA25584-ECDA-44E5-82B3-974452B3290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63163" y="3464437"/>
                <a:ext cx="577147" cy="253945"/>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42" name="テキスト ボックス 41">
            <a:extLst>
              <a:ext uri="{FF2B5EF4-FFF2-40B4-BE49-F238E27FC236}">
                <a16:creationId xmlns:a16="http://schemas.microsoft.com/office/drawing/2014/main" id="{464BF902-F446-4D20-BA30-93ABA31D8689}"/>
              </a:ext>
            </a:extLst>
          </p:cNvPr>
          <p:cNvSpPr txBox="1"/>
          <p:nvPr/>
        </p:nvSpPr>
        <p:spPr>
          <a:xfrm>
            <a:off x="192873" y="3536603"/>
            <a:ext cx="3915811" cy="507831"/>
          </a:xfrm>
          <a:prstGeom prst="rect">
            <a:avLst/>
          </a:prstGeom>
          <a:noFill/>
        </p:spPr>
        <p:txBody>
          <a:bodyPr wrap="square" rtlCol="0">
            <a:spAutoFit/>
          </a:bodyPr>
          <a:lstStyle/>
          <a:p>
            <a:r>
              <a:rPr lang="ja-JP" altLang="en-US" sz="900" dirty="0"/>
              <a:t>暑さの評価として暑さ指数</a:t>
            </a:r>
            <a:r>
              <a:rPr lang="en-US" altLang="ja-JP" sz="900" dirty="0"/>
              <a:t>(WBGT)</a:t>
            </a:r>
            <a:r>
              <a:rPr lang="ja-JP" altLang="en-US" sz="900" dirty="0"/>
              <a:t>があります。</a:t>
            </a:r>
            <a:endParaRPr lang="en-US" altLang="ja-JP" sz="900" dirty="0"/>
          </a:p>
          <a:p>
            <a:r>
              <a:rPr lang="en-US" altLang="ja-JP" sz="900" dirty="0"/>
              <a:t>WBGT</a:t>
            </a:r>
            <a:r>
              <a:rPr lang="ja-JP" altLang="en-US" sz="900" dirty="0"/>
              <a:t>は気温、湿度、輻射熱</a:t>
            </a:r>
            <a:r>
              <a:rPr lang="en-US" altLang="ja-JP" sz="900" dirty="0"/>
              <a:t>(</a:t>
            </a:r>
            <a:r>
              <a:rPr lang="ja-JP" altLang="en-US" sz="900" dirty="0"/>
              <a:t>日差し等</a:t>
            </a:r>
            <a:r>
              <a:rPr lang="en-US" altLang="ja-JP" sz="900" dirty="0"/>
              <a:t>)</a:t>
            </a:r>
            <a:r>
              <a:rPr lang="ja-JP" altLang="en-US" sz="900" dirty="0"/>
              <a:t>からなる熱中症の危険度を図る指数です。</a:t>
            </a:r>
            <a:r>
              <a:rPr lang="en-US" altLang="ja-JP" sz="900" dirty="0"/>
              <a:t>WBGT</a:t>
            </a:r>
            <a:r>
              <a:rPr lang="ja-JP" altLang="en-US" sz="900" dirty="0"/>
              <a:t>が２８℃を超えると、熱中症の発生率が著しく上昇します。</a:t>
            </a:r>
          </a:p>
        </p:txBody>
      </p:sp>
      <p:grpSp>
        <p:nvGrpSpPr>
          <p:cNvPr id="49" name="グループ化 48">
            <a:extLst>
              <a:ext uri="{FF2B5EF4-FFF2-40B4-BE49-F238E27FC236}">
                <a16:creationId xmlns:a16="http://schemas.microsoft.com/office/drawing/2014/main" id="{63435C0C-853E-4BA1-B403-4100F7DAF1D5}"/>
              </a:ext>
            </a:extLst>
          </p:cNvPr>
          <p:cNvGrpSpPr/>
          <p:nvPr/>
        </p:nvGrpSpPr>
        <p:grpSpPr>
          <a:xfrm>
            <a:off x="4457777" y="797469"/>
            <a:ext cx="1954153" cy="309672"/>
            <a:chOff x="400829" y="1213778"/>
            <a:chExt cx="1954153" cy="309672"/>
          </a:xfrm>
        </p:grpSpPr>
        <p:sp>
          <p:nvSpPr>
            <p:cNvPr id="50" name="フローチャート: 端子 49">
              <a:extLst>
                <a:ext uri="{FF2B5EF4-FFF2-40B4-BE49-F238E27FC236}">
                  <a16:creationId xmlns:a16="http://schemas.microsoft.com/office/drawing/2014/main" id="{38FC6D50-9BBB-4E42-A0CE-DDF970C06976}"/>
                </a:ext>
              </a:extLst>
            </p:cNvPr>
            <p:cNvSpPr/>
            <p:nvPr/>
          </p:nvSpPr>
          <p:spPr>
            <a:xfrm>
              <a:off x="400829" y="1217557"/>
              <a:ext cx="1826159" cy="305893"/>
            </a:xfrm>
            <a:prstGeom prst="flowChartTerminator">
              <a:avLst/>
            </a:prstGeom>
            <a:solidFill>
              <a:srgbClr val="FF5D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sp>
          <p:nvSpPr>
            <p:cNvPr id="51" name="テキスト ボックス 50">
              <a:extLst>
                <a:ext uri="{FF2B5EF4-FFF2-40B4-BE49-F238E27FC236}">
                  <a16:creationId xmlns:a16="http://schemas.microsoft.com/office/drawing/2014/main" id="{6D9C4126-6137-4AE9-8B80-23754584A478}"/>
                </a:ext>
              </a:extLst>
            </p:cNvPr>
            <p:cNvSpPr txBox="1"/>
            <p:nvPr/>
          </p:nvSpPr>
          <p:spPr>
            <a:xfrm>
              <a:off x="528823" y="1213778"/>
              <a:ext cx="1826159" cy="276999"/>
            </a:xfrm>
            <a:prstGeom prst="rect">
              <a:avLst/>
            </a:prstGeom>
            <a:noFill/>
          </p:spPr>
          <p:txBody>
            <a:bodyPr wrap="square" rtlCol="0">
              <a:spAutoFit/>
            </a:bodyPr>
            <a:lstStyle/>
            <a:p>
              <a:r>
                <a:rPr lang="ja-JP" altLang="en-US" sz="1200" dirty="0">
                  <a:latin typeface="HGP創英角ﾎﾟｯﾌﾟ体" panose="040B0A00000000000000" pitchFamily="50" charset="-128"/>
                  <a:ea typeface="HGP創英角ﾎﾟｯﾌﾟ体" panose="040B0A00000000000000" pitchFamily="50" charset="-128"/>
                </a:rPr>
                <a:t>熱中症の症状と対策</a:t>
              </a:r>
            </a:p>
          </p:txBody>
        </p:sp>
      </p:grpSp>
      <p:sp>
        <p:nvSpPr>
          <p:cNvPr id="52" name="矢印: ストライプ 51">
            <a:extLst>
              <a:ext uri="{FF2B5EF4-FFF2-40B4-BE49-F238E27FC236}">
                <a16:creationId xmlns:a16="http://schemas.microsoft.com/office/drawing/2014/main" id="{30716563-2C4F-452C-BBC3-E2A36EF37D98}"/>
              </a:ext>
            </a:extLst>
          </p:cNvPr>
          <p:cNvSpPr/>
          <p:nvPr/>
        </p:nvSpPr>
        <p:spPr>
          <a:xfrm>
            <a:off x="7500637" y="1392266"/>
            <a:ext cx="334601" cy="300199"/>
          </a:xfrm>
          <a:prstGeom prst="stripedRightArrow">
            <a:avLst/>
          </a:prstGeom>
          <a:solidFill>
            <a:srgbClr val="28E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sp>
        <p:nvSpPr>
          <p:cNvPr id="53" name="矢印: ストライプ 52">
            <a:extLst>
              <a:ext uri="{FF2B5EF4-FFF2-40B4-BE49-F238E27FC236}">
                <a16:creationId xmlns:a16="http://schemas.microsoft.com/office/drawing/2014/main" id="{D3773BB0-752A-432E-8E1E-7CF74CB2B38A}"/>
              </a:ext>
            </a:extLst>
          </p:cNvPr>
          <p:cNvSpPr/>
          <p:nvPr/>
        </p:nvSpPr>
        <p:spPr>
          <a:xfrm flipV="1">
            <a:off x="7492326" y="2350640"/>
            <a:ext cx="334601" cy="304539"/>
          </a:xfrm>
          <a:prstGeom prst="stripedRightArrow">
            <a:avLst/>
          </a:prstGeom>
          <a:solidFill>
            <a:srgbClr val="28E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dirty="0"/>
          </a:p>
        </p:txBody>
      </p:sp>
      <p:sp>
        <p:nvSpPr>
          <p:cNvPr id="54" name="矢印: ストライプ 53">
            <a:extLst>
              <a:ext uri="{FF2B5EF4-FFF2-40B4-BE49-F238E27FC236}">
                <a16:creationId xmlns:a16="http://schemas.microsoft.com/office/drawing/2014/main" id="{336500F7-A804-4008-BD5D-3CDAA618FAEE}"/>
              </a:ext>
            </a:extLst>
          </p:cNvPr>
          <p:cNvSpPr/>
          <p:nvPr/>
        </p:nvSpPr>
        <p:spPr>
          <a:xfrm>
            <a:off x="7492326" y="3181096"/>
            <a:ext cx="334601" cy="301974"/>
          </a:xfrm>
          <a:prstGeom prst="stripedRightArrow">
            <a:avLst/>
          </a:prstGeom>
          <a:solidFill>
            <a:srgbClr val="28E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grpSp>
        <p:nvGrpSpPr>
          <p:cNvPr id="56" name="グループ化 55">
            <a:extLst>
              <a:ext uri="{FF2B5EF4-FFF2-40B4-BE49-F238E27FC236}">
                <a16:creationId xmlns:a16="http://schemas.microsoft.com/office/drawing/2014/main" id="{59AB0E90-77FD-4E02-BDCA-26F1F2BA8914}"/>
              </a:ext>
            </a:extLst>
          </p:cNvPr>
          <p:cNvGrpSpPr/>
          <p:nvPr/>
        </p:nvGrpSpPr>
        <p:grpSpPr>
          <a:xfrm>
            <a:off x="171024" y="793456"/>
            <a:ext cx="2422961" cy="320851"/>
            <a:chOff x="106356" y="1241420"/>
            <a:chExt cx="2422961" cy="320851"/>
          </a:xfrm>
        </p:grpSpPr>
        <p:sp>
          <p:nvSpPr>
            <p:cNvPr id="57" name="フローチャート: 端子 56">
              <a:extLst>
                <a:ext uri="{FF2B5EF4-FFF2-40B4-BE49-F238E27FC236}">
                  <a16:creationId xmlns:a16="http://schemas.microsoft.com/office/drawing/2014/main" id="{E867333D-9714-407B-91B4-481506470348}"/>
                </a:ext>
              </a:extLst>
            </p:cNvPr>
            <p:cNvSpPr/>
            <p:nvPr/>
          </p:nvSpPr>
          <p:spPr>
            <a:xfrm>
              <a:off x="106356" y="1241420"/>
              <a:ext cx="2379072" cy="320851"/>
            </a:xfrm>
            <a:prstGeom prst="flowChartTerminator">
              <a:avLst/>
            </a:prstGeom>
            <a:solidFill>
              <a:srgbClr val="FF5D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sp>
          <p:nvSpPr>
            <p:cNvPr id="58" name="テキスト ボックス 57">
              <a:extLst>
                <a:ext uri="{FF2B5EF4-FFF2-40B4-BE49-F238E27FC236}">
                  <a16:creationId xmlns:a16="http://schemas.microsoft.com/office/drawing/2014/main" id="{7826D11F-4E55-46B2-97F4-33ECF216C9DA}"/>
                </a:ext>
              </a:extLst>
            </p:cNvPr>
            <p:cNvSpPr txBox="1"/>
            <p:nvPr/>
          </p:nvSpPr>
          <p:spPr>
            <a:xfrm>
              <a:off x="208488" y="1253763"/>
              <a:ext cx="2320829" cy="276999"/>
            </a:xfrm>
            <a:prstGeom prst="rect">
              <a:avLst/>
            </a:prstGeom>
            <a:noFill/>
          </p:spPr>
          <p:txBody>
            <a:bodyPr wrap="square" rtlCol="0">
              <a:spAutoFit/>
            </a:bodyPr>
            <a:lstStyle/>
            <a:p>
              <a:r>
                <a:rPr lang="ja-JP" altLang="en-US" sz="1200" dirty="0">
                  <a:latin typeface="HGP創英角ﾎﾟｯﾌﾟ体" panose="040B0A00000000000000" pitchFamily="50" charset="-128"/>
                  <a:ea typeface="HGP創英角ﾎﾟｯﾌﾟ体" panose="040B0A00000000000000" pitchFamily="50" charset="-128"/>
                </a:rPr>
                <a:t>運動をするときの危険度チェック</a:t>
              </a:r>
            </a:p>
          </p:txBody>
        </p:sp>
      </p:grpSp>
      <p:sp>
        <p:nvSpPr>
          <p:cNvPr id="61" name="テキスト ボックス 60">
            <a:extLst>
              <a:ext uri="{FF2B5EF4-FFF2-40B4-BE49-F238E27FC236}">
                <a16:creationId xmlns:a16="http://schemas.microsoft.com/office/drawing/2014/main" id="{9868CF7D-35FD-4434-98F2-A4EDBD52910B}"/>
              </a:ext>
            </a:extLst>
          </p:cNvPr>
          <p:cNvSpPr txBox="1"/>
          <p:nvPr/>
        </p:nvSpPr>
        <p:spPr>
          <a:xfrm>
            <a:off x="4911817" y="5596897"/>
            <a:ext cx="4816224" cy="230832"/>
          </a:xfrm>
          <a:prstGeom prst="rect">
            <a:avLst/>
          </a:prstGeom>
          <a:noFill/>
        </p:spPr>
        <p:txBody>
          <a:bodyPr wrap="square" rtlCol="0">
            <a:spAutoFit/>
          </a:bodyPr>
          <a:lstStyle/>
          <a:p>
            <a:endParaRPr lang="en-US" altLang="ja-JP" sz="900" b="1" dirty="0">
              <a:solidFill>
                <a:schemeClr val="tx2">
                  <a:lumMod val="50000"/>
                </a:schemeClr>
              </a:solidFill>
            </a:endParaRPr>
          </a:p>
        </p:txBody>
      </p:sp>
      <p:sp>
        <p:nvSpPr>
          <p:cNvPr id="65" name="角丸四角形 16">
            <a:extLst>
              <a:ext uri="{FF2B5EF4-FFF2-40B4-BE49-F238E27FC236}">
                <a16:creationId xmlns:a16="http://schemas.microsoft.com/office/drawing/2014/main" id="{66C4B154-6753-4173-8AFD-5524DDCE6B90}"/>
              </a:ext>
            </a:extLst>
          </p:cNvPr>
          <p:cNvSpPr/>
          <p:nvPr/>
        </p:nvSpPr>
        <p:spPr>
          <a:xfrm>
            <a:off x="4446257" y="4103977"/>
            <a:ext cx="5368597" cy="2784585"/>
          </a:xfrm>
          <a:prstGeom prst="roundRect">
            <a:avLst>
              <a:gd name="adj" fmla="val 5643"/>
            </a:avLst>
          </a:prstGeom>
          <a:solidFill>
            <a:srgbClr val="FF33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sp>
        <p:nvSpPr>
          <p:cNvPr id="66" name="フローチャート : 端子 17">
            <a:extLst>
              <a:ext uri="{FF2B5EF4-FFF2-40B4-BE49-F238E27FC236}">
                <a16:creationId xmlns:a16="http://schemas.microsoft.com/office/drawing/2014/main" id="{7B96638A-57B6-4D2E-BBE8-E4964922205B}"/>
              </a:ext>
            </a:extLst>
          </p:cNvPr>
          <p:cNvSpPr/>
          <p:nvPr/>
        </p:nvSpPr>
        <p:spPr>
          <a:xfrm>
            <a:off x="4482859" y="3968024"/>
            <a:ext cx="1554152" cy="24601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t>熱中症の予防には</a:t>
            </a:r>
          </a:p>
        </p:txBody>
      </p:sp>
      <p:sp>
        <p:nvSpPr>
          <p:cNvPr id="67" name="テキスト ボックス 66">
            <a:extLst>
              <a:ext uri="{FF2B5EF4-FFF2-40B4-BE49-F238E27FC236}">
                <a16:creationId xmlns:a16="http://schemas.microsoft.com/office/drawing/2014/main" id="{7E9608A3-4478-4232-B366-FB1FCC73064F}"/>
              </a:ext>
            </a:extLst>
          </p:cNvPr>
          <p:cNvSpPr txBox="1"/>
          <p:nvPr/>
        </p:nvSpPr>
        <p:spPr>
          <a:xfrm>
            <a:off x="4463516" y="4220161"/>
            <a:ext cx="5432239" cy="2631490"/>
          </a:xfrm>
          <a:prstGeom prst="rect">
            <a:avLst/>
          </a:prstGeom>
          <a:noFill/>
        </p:spPr>
        <p:txBody>
          <a:bodyPr wrap="square" rtlCol="0">
            <a:spAutoFit/>
          </a:bodyPr>
          <a:lstStyle/>
          <a:p>
            <a:r>
              <a:rPr lang="ja-JP" altLang="en-US" sz="1000" b="1" dirty="0"/>
              <a:t>　　　</a:t>
            </a:r>
            <a:r>
              <a:rPr lang="ja-JP" altLang="en-US" sz="1000" b="1" u="sng" dirty="0"/>
              <a:t>しっかり睡眠をとろう！</a:t>
            </a:r>
            <a:endParaRPr lang="en-US" altLang="ja-JP" sz="1000" b="1" u="sng" dirty="0"/>
          </a:p>
          <a:p>
            <a:r>
              <a:rPr lang="ja-JP" altLang="en-US" sz="900" dirty="0"/>
              <a:t>　</a:t>
            </a:r>
            <a:r>
              <a:rPr lang="ja-JP" altLang="en-US" sz="800" dirty="0"/>
              <a:t>汗をかいて体温を下げることは熱中症予防に大切です。睡眠不足になると汗をかく機能がうまく働かなくなります。</a:t>
            </a:r>
            <a:endParaRPr lang="en-US" altLang="ja-JP" sz="800" dirty="0"/>
          </a:p>
          <a:p>
            <a:r>
              <a:rPr lang="ja-JP" altLang="en-US" sz="800" dirty="0"/>
              <a:t>　夏休みも生活リズムを崩さず、充分な睡眠をとるように意識しましょう。</a:t>
            </a:r>
            <a:endParaRPr lang="en-US" altLang="ja-JP" sz="800" dirty="0"/>
          </a:p>
          <a:p>
            <a:endParaRPr lang="en-US" altLang="ja-JP" sz="800" dirty="0"/>
          </a:p>
          <a:p>
            <a:r>
              <a:rPr lang="ja-JP" altLang="en-US" sz="1000" b="1" dirty="0"/>
              <a:t>　　</a:t>
            </a:r>
            <a:r>
              <a:rPr lang="ja-JP" altLang="en-US" sz="1000" b="1" u="sng" dirty="0"/>
              <a:t>朝ごはんはきちんと食べよう！</a:t>
            </a:r>
            <a:endParaRPr lang="en-US" altLang="ja-JP" sz="1000" b="1" u="sng" dirty="0"/>
          </a:p>
          <a:p>
            <a:r>
              <a:rPr lang="ja-JP" altLang="en-US" sz="900" dirty="0"/>
              <a:t>　</a:t>
            </a:r>
            <a:r>
              <a:rPr lang="ja-JP" altLang="en-US" sz="800" dirty="0"/>
              <a:t>１日の食事から得られる水分は</a:t>
            </a:r>
            <a:r>
              <a:rPr lang="en-US" altLang="ja-JP" sz="800" dirty="0"/>
              <a:t>1000ml</a:t>
            </a:r>
            <a:r>
              <a:rPr lang="ja-JP" altLang="en-US" sz="800" dirty="0"/>
              <a:t>と言われています。食べ物には水分・塩分が含まれており、朝食をとること自体</a:t>
            </a:r>
            <a:endParaRPr lang="en-US" altLang="ja-JP" sz="800" dirty="0"/>
          </a:p>
          <a:p>
            <a:r>
              <a:rPr lang="ja-JP" altLang="en-US" sz="800" dirty="0"/>
              <a:t>　が熱中症予防です。</a:t>
            </a:r>
            <a:endParaRPr lang="en-US" altLang="ja-JP" sz="800" dirty="0"/>
          </a:p>
          <a:p>
            <a:endParaRPr lang="en-US" altLang="ja-JP" sz="400" dirty="0"/>
          </a:p>
          <a:p>
            <a:r>
              <a:rPr lang="ja-JP" altLang="en-US" sz="1000" b="1" dirty="0"/>
              <a:t>　　</a:t>
            </a:r>
            <a:r>
              <a:rPr lang="ja-JP" altLang="en-US" sz="1000" b="1" u="sng" dirty="0"/>
              <a:t>汗をかこう！</a:t>
            </a:r>
            <a:endParaRPr lang="en-US" altLang="ja-JP" sz="1000" b="1" u="sng" dirty="0"/>
          </a:p>
          <a:p>
            <a:r>
              <a:rPr lang="ja-JP" altLang="en-US" sz="900" b="1" dirty="0"/>
              <a:t>　</a:t>
            </a:r>
            <a:r>
              <a:rPr lang="ja-JP" altLang="en-US" sz="800" dirty="0"/>
              <a:t>涼しい環境ばかりにいて汗をかくことがないと、熱を体から発散する働きが体温調節機能が鈍くなります。軽い運動を</a:t>
            </a:r>
            <a:endParaRPr lang="en-US" altLang="ja-JP" sz="800" dirty="0"/>
          </a:p>
          <a:p>
            <a:r>
              <a:rPr lang="ja-JP" altLang="en-US" sz="800" dirty="0"/>
              <a:t>　して汗をかき環境に慣れていきましょう。ただし、運動をするときは熱中症指数に注意して適切な環境で行ってくださいね。</a:t>
            </a:r>
            <a:endParaRPr lang="en-US" altLang="ja-JP" sz="800" dirty="0"/>
          </a:p>
          <a:p>
            <a:endParaRPr lang="en-US" altLang="ja-JP" sz="800" b="1" u="sng" dirty="0"/>
          </a:p>
          <a:p>
            <a:endParaRPr lang="en-US" altLang="ja-JP" sz="800" b="1" u="sng" dirty="0"/>
          </a:p>
          <a:p>
            <a:endParaRPr lang="en-US" altLang="ja-JP" sz="800" b="1" u="sng" dirty="0"/>
          </a:p>
          <a:p>
            <a:endParaRPr lang="en-US" altLang="ja-JP" sz="800" b="1" u="sng" dirty="0"/>
          </a:p>
          <a:p>
            <a:endParaRPr lang="en-US" altLang="ja-JP" sz="800" b="1" u="sng" dirty="0"/>
          </a:p>
          <a:p>
            <a:endParaRPr lang="en-US" altLang="ja-JP" sz="500" b="1" u="sng" dirty="0"/>
          </a:p>
          <a:p>
            <a:r>
              <a:rPr lang="ja-JP" altLang="en-US" sz="1000" b="1" dirty="0"/>
              <a:t>　 </a:t>
            </a:r>
            <a:r>
              <a:rPr lang="ja-JP" altLang="en-US" sz="1000" b="1" u="sng" dirty="0"/>
              <a:t>こまめに水分補給をしよう　　</a:t>
            </a:r>
            <a:endParaRPr lang="en-US" altLang="ja-JP" sz="1000" b="1" u="sng" dirty="0"/>
          </a:p>
          <a:p>
            <a:r>
              <a:rPr lang="ja-JP" altLang="en-US" sz="900" dirty="0"/>
              <a:t>　</a:t>
            </a:r>
            <a:r>
              <a:rPr lang="ja-JP" altLang="en-US" sz="800" dirty="0"/>
              <a:t>喉が渇いて水分をとるとき体はすでに脱水状態です。運動前</a:t>
            </a:r>
            <a:r>
              <a:rPr lang="en-US" altLang="ja-JP" sz="800" dirty="0"/>
              <a:t>(</a:t>
            </a:r>
            <a:r>
              <a:rPr lang="ja-JP" altLang="en-US" sz="800" dirty="0"/>
              <a:t>喉が渇く前</a:t>
            </a:r>
            <a:r>
              <a:rPr lang="en-US" altLang="ja-JP" sz="800" dirty="0"/>
              <a:t>)</a:t>
            </a:r>
            <a:r>
              <a:rPr lang="ja-JP" altLang="en-US" sz="800" dirty="0"/>
              <a:t>に水分補給をすることがとても大切です。</a:t>
            </a:r>
            <a:endParaRPr lang="en-US" altLang="ja-JP" sz="800" dirty="0"/>
          </a:p>
          <a:p>
            <a:r>
              <a:rPr lang="ja-JP" altLang="en-US" sz="800" dirty="0"/>
              <a:t>　まずはコップ一杯、一口の水分補給から始めましょう。</a:t>
            </a:r>
            <a:endParaRPr lang="en-US" altLang="ja-JP" sz="800" dirty="0"/>
          </a:p>
        </p:txBody>
      </p:sp>
      <p:sp>
        <p:nvSpPr>
          <p:cNvPr id="68" name="テキスト ボックス 67">
            <a:extLst>
              <a:ext uri="{FF2B5EF4-FFF2-40B4-BE49-F238E27FC236}">
                <a16:creationId xmlns:a16="http://schemas.microsoft.com/office/drawing/2014/main" id="{7C67B134-4D53-46CC-920F-7315849D97EF}"/>
              </a:ext>
            </a:extLst>
          </p:cNvPr>
          <p:cNvSpPr txBox="1"/>
          <p:nvPr/>
        </p:nvSpPr>
        <p:spPr>
          <a:xfrm>
            <a:off x="4605185" y="5688644"/>
            <a:ext cx="4995886" cy="600165"/>
          </a:xfrm>
          <a:prstGeom prst="rect">
            <a:avLst/>
          </a:prstGeom>
          <a:noFill/>
          <a:ln cmpd="thickThin">
            <a:solidFill>
              <a:schemeClr val="tx1"/>
            </a:solidFill>
          </a:ln>
        </p:spPr>
        <p:txBody>
          <a:bodyPr wrap="square" rtlCol="0">
            <a:spAutoFit/>
          </a:bodyPr>
          <a:lstStyle/>
          <a:p>
            <a:r>
              <a:rPr lang="ja-JP" altLang="en-US" sz="900" b="1" dirty="0"/>
              <a:t>運動をするときの上手な水分の摂り方</a:t>
            </a:r>
            <a:endParaRPr lang="en-US" altLang="ja-JP" sz="900" b="1" dirty="0"/>
          </a:p>
          <a:p>
            <a:r>
              <a:rPr lang="ja-JP" altLang="en-US" sz="800" dirty="0"/>
              <a:t>＊運動をする</a:t>
            </a:r>
            <a:r>
              <a:rPr lang="ja-JP" altLang="en-US" sz="800" b="1" dirty="0">
                <a:solidFill>
                  <a:srgbClr val="FF0000"/>
                </a:solidFill>
              </a:rPr>
              <a:t>３０分前</a:t>
            </a:r>
            <a:r>
              <a:rPr lang="ja-JP" altLang="en-US" sz="800" dirty="0"/>
              <a:t>に飲もう。　　　　　　　　＊休憩ごとに</a:t>
            </a:r>
            <a:r>
              <a:rPr lang="ja-JP" altLang="en-US" sz="800" b="1" dirty="0">
                <a:solidFill>
                  <a:srgbClr val="FF0000"/>
                </a:solidFill>
              </a:rPr>
              <a:t>２００ｍｌ</a:t>
            </a:r>
            <a:r>
              <a:rPr lang="ja-JP" altLang="en-US" sz="800" dirty="0"/>
              <a:t>くらいの水分補給をしよう。</a:t>
            </a:r>
            <a:endParaRPr lang="en-US" altLang="ja-JP" sz="800" dirty="0"/>
          </a:p>
          <a:p>
            <a:r>
              <a:rPr lang="ja-JP" altLang="en-US" sz="800" dirty="0"/>
              <a:t>＊</a:t>
            </a:r>
            <a:r>
              <a:rPr lang="ja-JP" altLang="en-US" sz="800" b="1" dirty="0">
                <a:solidFill>
                  <a:srgbClr val="FF0000"/>
                </a:solidFill>
              </a:rPr>
              <a:t>冷たい</a:t>
            </a:r>
            <a:r>
              <a:rPr lang="ja-JP" altLang="en-US" sz="800" dirty="0"/>
              <a:t>ものを飲もう。　　　　　　　　　　　　　＊汗をかいたら、スポーツドリンクで</a:t>
            </a:r>
            <a:r>
              <a:rPr lang="ja-JP" altLang="en-US" sz="800" b="1" dirty="0">
                <a:solidFill>
                  <a:srgbClr val="FF0000"/>
                </a:solidFill>
              </a:rPr>
              <a:t>塩分</a:t>
            </a:r>
            <a:r>
              <a:rPr lang="ja-JP" altLang="en-US" sz="800" dirty="0"/>
              <a:t>も補給しよう。</a:t>
            </a:r>
            <a:endParaRPr lang="en-US" altLang="ja-JP" sz="800" dirty="0"/>
          </a:p>
          <a:p>
            <a:endParaRPr lang="ja-JP" altLang="en-US" sz="800" dirty="0"/>
          </a:p>
        </p:txBody>
      </p:sp>
      <p:sp>
        <p:nvSpPr>
          <p:cNvPr id="69" name="角丸四角形吹き出し 33">
            <a:extLst>
              <a:ext uri="{FF2B5EF4-FFF2-40B4-BE49-F238E27FC236}">
                <a16:creationId xmlns:a16="http://schemas.microsoft.com/office/drawing/2014/main" id="{9A347455-CAE7-48CF-90F2-EB71B9C22259}"/>
              </a:ext>
            </a:extLst>
          </p:cNvPr>
          <p:cNvSpPr/>
          <p:nvPr/>
        </p:nvSpPr>
        <p:spPr>
          <a:xfrm>
            <a:off x="5328664" y="6126074"/>
            <a:ext cx="837435" cy="119913"/>
          </a:xfrm>
          <a:prstGeom prst="wedgeRoundRectCallout">
            <a:avLst>
              <a:gd name="adj1" fmla="val -67144"/>
              <a:gd name="adj2" fmla="val -41747"/>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00" dirty="0"/>
              <a:t>ゆっくり飲もう。</a:t>
            </a:r>
          </a:p>
        </p:txBody>
      </p:sp>
      <p:sp>
        <p:nvSpPr>
          <p:cNvPr id="70" name="角丸四角形吹き出し 35">
            <a:extLst>
              <a:ext uri="{FF2B5EF4-FFF2-40B4-BE49-F238E27FC236}">
                <a16:creationId xmlns:a16="http://schemas.microsoft.com/office/drawing/2014/main" id="{95E7D405-4F30-407B-91B6-0D43D469B1E0}"/>
              </a:ext>
            </a:extLst>
          </p:cNvPr>
          <p:cNvSpPr/>
          <p:nvPr/>
        </p:nvSpPr>
        <p:spPr>
          <a:xfrm>
            <a:off x="7416113" y="6134079"/>
            <a:ext cx="2115088" cy="119913"/>
          </a:xfrm>
          <a:prstGeom prst="wedgeRoundRectCallout">
            <a:avLst>
              <a:gd name="adj1" fmla="val -51239"/>
              <a:gd name="adj2" fmla="val -76437"/>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00" dirty="0"/>
              <a:t>体温を下げる・体に早く吸収される効果があります。</a:t>
            </a:r>
          </a:p>
        </p:txBody>
      </p:sp>
      <p:pic>
        <p:nvPicPr>
          <p:cNvPr id="63" name="Picture 4" descr="http://earth.publicdomainq.net/201609/10o/publicdomainq-0000477azsztt.png">
            <a:extLst>
              <a:ext uri="{FF2B5EF4-FFF2-40B4-BE49-F238E27FC236}">
                <a16:creationId xmlns:a16="http://schemas.microsoft.com/office/drawing/2014/main" id="{D07DD68A-B0AF-4A1B-A153-4CD8DC28EDB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55604" y="6441280"/>
            <a:ext cx="394773" cy="387982"/>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グループ化 74">
            <a:extLst>
              <a:ext uri="{FF2B5EF4-FFF2-40B4-BE49-F238E27FC236}">
                <a16:creationId xmlns:a16="http://schemas.microsoft.com/office/drawing/2014/main" id="{F8732A55-156C-4545-8284-57185586B9D1}"/>
              </a:ext>
            </a:extLst>
          </p:cNvPr>
          <p:cNvGrpSpPr/>
          <p:nvPr/>
        </p:nvGrpSpPr>
        <p:grpSpPr>
          <a:xfrm>
            <a:off x="282648" y="-27654"/>
            <a:ext cx="1133345" cy="734242"/>
            <a:chOff x="-3549736" y="1499310"/>
            <a:chExt cx="1133345" cy="734241"/>
          </a:xfrm>
        </p:grpSpPr>
        <p:pic>
          <p:nvPicPr>
            <p:cNvPr id="2066" name="Picture 18" descr="フレーム　夏　イラスト　 に対する画像結果">
              <a:extLst>
                <a:ext uri="{FF2B5EF4-FFF2-40B4-BE49-F238E27FC236}">
                  <a16:creationId xmlns:a16="http://schemas.microsoft.com/office/drawing/2014/main" id="{7764ED66-E02A-483E-952C-DCFB82ABAE98}"/>
                </a:ext>
              </a:extLst>
            </p:cNvPr>
            <p:cNvPicPr>
              <a:picLocks noChangeAspect="1" noChangeArrowheads="1"/>
            </p:cNvPicPr>
            <p:nvPr/>
          </p:nvPicPr>
          <p:blipFill>
            <a:blip r:embed="rId9">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3549736" y="1499310"/>
              <a:ext cx="1092400" cy="734241"/>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16E11A2D-9D76-4923-84D2-A6AC7F734175}"/>
                </a:ext>
              </a:extLst>
            </p:cNvPr>
            <p:cNvSpPr txBox="1"/>
            <p:nvPr/>
          </p:nvSpPr>
          <p:spPr>
            <a:xfrm>
              <a:off x="-3508792" y="1649438"/>
              <a:ext cx="1092401" cy="461664"/>
            </a:xfrm>
            <a:prstGeom prst="rect">
              <a:avLst/>
            </a:prstGeom>
            <a:noFill/>
          </p:spPr>
          <p:txBody>
            <a:bodyPr wrap="square" rtlCol="0">
              <a:spAutoFit/>
            </a:bodyPr>
            <a:lstStyle/>
            <a:p>
              <a:r>
                <a:rPr lang="ja-JP" altLang="en-US" sz="1200" b="1" dirty="0">
                  <a:solidFill>
                    <a:srgbClr val="FF3399"/>
                  </a:solidFill>
                  <a:latin typeface="HGP創英角ﾎﾟｯﾌﾟ体" panose="040B0A00000000000000" pitchFamily="50" charset="-128"/>
                  <a:ea typeface="HGP創英角ﾎﾟｯﾌﾟ体" panose="040B0A00000000000000" pitchFamily="50" charset="-128"/>
                </a:rPr>
                <a:t>ほけん</a:t>
              </a:r>
              <a:r>
                <a:rPr lang="ja-JP" altLang="en-US" sz="1200" b="1" dirty="0" err="1">
                  <a:solidFill>
                    <a:srgbClr val="FF3399"/>
                  </a:solidFill>
                  <a:latin typeface="HGP創英角ﾎﾟｯﾌﾟ体" panose="040B0A00000000000000" pitchFamily="50" charset="-128"/>
                  <a:ea typeface="HGP創英角ﾎﾟｯﾌﾟ体" panose="040B0A00000000000000" pitchFamily="50" charset="-128"/>
                </a:rPr>
                <a:t>だ</a:t>
              </a:r>
              <a:r>
                <a:rPr lang="ja-JP" altLang="en-US" sz="1200" b="1" dirty="0">
                  <a:solidFill>
                    <a:srgbClr val="FF3399"/>
                  </a:solidFill>
                  <a:latin typeface="HGP創英角ﾎﾟｯﾌﾟ体" panose="040B0A00000000000000" pitchFamily="50" charset="-128"/>
                  <a:ea typeface="HGP創英角ﾎﾟｯﾌﾟ体" panose="040B0A00000000000000" pitchFamily="50" charset="-128"/>
                </a:rPr>
                <a:t>より　</a:t>
              </a:r>
              <a:endParaRPr lang="en-US" altLang="ja-JP" sz="1200" b="1" dirty="0">
                <a:solidFill>
                  <a:srgbClr val="FF3399"/>
                </a:solidFill>
                <a:latin typeface="HGP創英角ﾎﾟｯﾌﾟ体" panose="040B0A00000000000000" pitchFamily="50" charset="-128"/>
                <a:ea typeface="HGP創英角ﾎﾟｯﾌﾟ体" panose="040B0A00000000000000" pitchFamily="50" charset="-128"/>
              </a:endParaRPr>
            </a:p>
            <a:p>
              <a:r>
                <a:rPr lang="ja-JP" altLang="en-US" sz="1200" b="1" dirty="0">
                  <a:solidFill>
                    <a:srgbClr val="FF3399"/>
                  </a:solidFill>
                  <a:latin typeface="HGP創英角ﾎﾟｯﾌﾟ体" panose="040B0A00000000000000" pitchFamily="50" charset="-128"/>
                  <a:ea typeface="HGP創英角ﾎﾟｯﾌﾟ体" panose="040B0A00000000000000" pitchFamily="50" charset="-128"/>
                </a:rPr>
                <a:t>     ７月</a:t>
              </a:r>
            </a:p>
          </p:txBody>
        </p:sp>
      </p:grpSp>
      <p:grpSp>
        <p:nvGrpSpPr>
          <p:cNvPr id="76" name="グループ化 75">
            <a:extLst>
              <a:ext uri="{FF2B5EF4-FFF2-40B4-BE49-F238E27FC236}">
                <a16:creationId xmlns:a16="http://schemas.microsoft.com/office/drawing/2014/main" id="{7F23EBFF-B9DA-4D92-BF50-0BF8CA63374D}"/>
              </a:ext>
            </a:extLst>
          </p:cNvPr>
          <p:cNvGrpSpPr/>
          <p:nvPr/>
        </p:nvGrpSpPr>
        <p:grpSpPr>
          <a:xfrm>
            <a:off x="3584848" y="602290"/>
            <a:ext cx="6321152" cy="189651"/>
            <a:chOff x="1890570" y="793246"/>
            <a:chExt cx="6557194" cy="245387"/>
          </a:xfrm>
        </p:grpSpPr>
        <p:pic>
          <p:nvPicPr>
            <p:cNvPr id="2062" name="Picture 14" descr="ソース画像を表示">
              <a:extLst>
                <a:ext uri="{FF2B5EF4-FFF2-40B4-BE49-F238E27FC236}">
                  <a16:creationId xmlns:a16="http://schemas.microsoft.com/office/drawing/2014/main" id="{3544D216-022F-4D4A-A22D-01149C13452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V="1">
              <a:off x="7272465" y="813110"/>
              <a:ext cx="1175299" cy="202221"/>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14" descr="ソース画像を表示">
              <a:extLst>
                <a:ext uri="{FF2B5EF4-FFF2-40B4-BE49-F238E27FC236}">
                  <a16:creationId xmlns:a16="http://schemas.microsoft.com/office/drawing/2014/main" id="{57ECAF3E-B1FA-4E1A-A0B4-02F95FC0DB6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V="1">
              <a:off x="4522748" y="793280"/>
              <a:ext cx="1370604" cy="235825"/>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14" descr="ソース画像を表示">
              <a:extLst>
                <a:ext uri="{FF2B5EF4-FFF2-40B4-BE49-F238E27FC236}">
                  <a16:creationId xmlns:a16="http://schemas.microsoft.com/office/drawing/2014/main" id="{5B15A96A-FB18-4E06-953D-D4055A87F8D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V="1">
              <a:off x="5901862" y="795469"/>
              <a:ext cx="1370603" cy="235824"/>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14" descr="ソース画像を表示">
              <a:extLst>
                <a:ext uri="{FF2B5EF4-FFF2-40B4-BE49-F238E27FC236}">
                  <a16:creationId xmlns:a16="http://schemas.microsoft.com/office/drawing/2014/main" id="{583E420E-C4A8-4259-8F78-8CD95D337C2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V="1">
              <a:off x="3096570" y="793246"/>
              <a:ext cx="1426178" cy="245387"/>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4" descr="ソース画像を表示">
              <a:extLst>
                <a:ext uri="{FF2B5EF4-FFF2-40B4-BE49-F238E27FC236}">
                  <a16:creationId xmlns:a16="http://schemas.microsoft.com/office/drawing/2014/main" id="{5528A1C6-27E3-4590-B3C4-7DA18D1E8ED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V="1">
              <a:off x="1890570" y="801363"/>
              <a:ext cx="1197490" cy="20603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9" name="直線矢印コネクタ 8">
            <a:extLst>
              <a:ext uri="{FF2B5EF4-FFF2-40B4-BE49-F238E27FC236}">
                <a16:creationId xmlns:a16="http://schemas.microsoft.com/office/drawing/2014/main" id="{775C3AE4-31BE-4993-A924-9371AE08AB21}"/>
              </a:ext>
            </a:extLst>
          </p:cNvPr>
          <p:cNvCxnSpPr>
            <a:cxnSpLocks/>
          </p:cNvCxnSpPr>
          <p:nvPr/>
        </p:nvCxnSpPr>
        <p:spPr>
          <a:xfrm>
            <a:off x="3745674" y="4837658"/>
            <a:ext cx="48734" cy="16320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73" name="グループ化 72">
            <a:extLst>
              <a:ext uri="{FF2B5EF4-FFF2-40B4-BE49-F238E27FC236}">
                <a16:creationId xmlns:a16="http://schemas.microsoft.com/office/drawing/2014/main" id="{1D1F5C83-BD18-4483-B28D-39EB0D322598}"/>
              </a:ext>
            </a:extLst>
          </p:cNvPr>
          <p:cNvGrpSpPr/>
          <p:nvPr/>
        </p:nvGrpSpPr>
        <p:grpSpPr>
          <a:xfrm>
            <a:off x="178101" y="1165425"/>
            <a:ext cx="2015761" cy="1078348"/>
            <a:chOff x="3703955" y="2564904"/>
            <a:chExt cx="1661623" cy="1078348"/>
          </a:xfrm>
        </p:grpSpPr>
        <p:sp>
          <p:nvSpPr>
            <p:cNvPr id="74" name="フローチャート: 代替処理 73">
              <a:extLst>
                <a:ext uri="{FF2B5EF4-FFF2-40B4-BE49-F238E27FC236}">
                  <a16:creationId xmlns:a16="http://schemas.microsoft.com/office/drawing/2014/main" id="{2FE6A0FB-C4B6-4096-8452-3C77FA586006}"/>
                </a:ext>
              </a:extLst>
            </p:cNvPr>
            <p:cNvSpPr/>
            <p:nvPr/>
          </p:nvSpPr>
          <p:spPr>
            <a:xfrm>
              <a:off x="3703955" y="2691862"/>
              <a:ext cx="1661623" cy="933120"/>
            </a:xfrm>
            <a:prstGeom prst="flowChartAlternateProcess">
              <a:avLst/>
            </a:prstGeo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dirty="0"/>
            </a:p>
          </p:txBody>
        </p:sp>
        <p:grpSp>
          <p:nvGrpSpPr>
            <p:cNvPr id="77" name="グループ化 76">
              <a:extLst>
                <a:ext uri="{FF2B5EF4-FFF2-40B4-BE49-F238E27FC236}">
                  <a16:creationId xmlns:a16="http://schemas.microsoft.com/office/drawing/2014/main" id="{603D52E2-CC9B-4D43-AFDA-31FC6023AFA8}"/>
                </a:ext>
              </a:extLst>
            </p:cNvPr>
            <p:cNvGrpSpPr/>
            <p:nvPr/>
          </p:nvGrpSpPr>
          <p:grpSpPr>
            <a:xfrm>
              <a:off x="3716132" y="2564904"/>
              <a:ext cx="1649445" cy="1078348"/>
              <a:chOff x="3716132" y="2564904"/>
              <a:chExt cx="1649445" cy="1078348"/>
            </a:xfrm>
          </p:grpSpPr>
          <p:sp>
            <p:nvSpPr>
              <p:cNvPr id="78" name="テキスト ボックス 77">
                <a:extLst>
                  <a:ext uri="{FF2B5EF4-FFF2-40B4-BE49-F238E27FC236}">
                    <a16:creationId xmlns:a16="http://schemas.microsoft.com/office/drawing/2014/main" id="{4DEE0B3A-46B4-4F25-8241-7980F0932961}"/>
                  </a:ext>
                </a:extLst>
              </p:cNvPr>
              <p:cNvSpPr txBox="1"/>
              <p:nvPr/>
            </p:nvSpPr>
            <p:spPr>
              <a:xfrm>
                <a:off x="3779912" y="2564904"/>
                <a:ext cx="974650" cy="230832"/>
              </a:xfrm>
              <a:prstGeom prst="rect">
                <a:avLst/>
              </a:prstGeom>
              <a:solidFill>
                <a:srgbClr val="FFFF00"/>
              </a:solidFill>
            </p:spPr>
            <p:txBody>
              <a:bodyPr wrap="square" rtlCol="0">
                <a:spAutoFit/>
              </a:bodyPr>
              <a:lstStyle/>
              <a:p>
                <a:r>
                  <a:rPr lang="ja-JP" altLang="en-US" sz="900" dirty="0"/>
                  <a:t>キケン！過度な運動</a:t>
                </a:r>
              </a:p>
            </p:txBody>
          </p:sp>
          <p:sp>
            <p:nvSpPr>
              <p:cNvPr id="79" name="テキスト ボックス 78">
                <a:extLst>
                  <a:ext uri="{FF2B5EF4-FFF2-40B4-BE49-F238E27FC236}">
                    <a16:creationId xmlns:a16="http://schemas.microsoft.com/office/drawing/2014/main" id="{C406BFAE-3D58-43FF-9938-1C8CD8D4FE0A}"/>
                  </a:ext>
                </a:extLst>
              </p:cNvPr>
              <p:cNvSpPr txBox="1"/>
              <p:nvPr/>
            </p:nvSpPr>
            <p:spPr>
              <a:xfrm>
                <a:off x="3716132" y="2812255"/>
                <a:ext cx="1649445" cy="830997"/>
              </a:xfrm>
              <a:prstGeom prst="rect">
                <a:avLst/>
              </a:prstGeom>
              <a:noFill/>
            </p:spPr>
            <p:txBody>
              <a:bodyPr wrap="square" rtlCol="0">
                <a:spAutoFit/>
              </a:bodyPr>
              <a:lstStyle/>
              <a:p>
                <a:r>
                  <a:rPr lang="ja-JP" altLang="en-US" sz="800" dirty="0"/>
                  <a:t>　運動時の筋肉の熱生産量は運動しない時の</a:t>
                </a:r>
                <a:r>
                  <a:rPr lang="ja-JP" altLang="en-US" sz="800" b="1" dirty="0">
                    <a:solidFill>
                      <a:srgbClr val="FF3399"/>
                    </a:solidFill>
                  </a:rPr>
                  <a:t>１０～１５倍</a:t>
                </a:r>
                <a:r>
                  <a:rPr lang="ja-JP" altLang="en-US" sz="800" dirty="0"/>
                  <a:t>です。</a:t>
                </a:r>
                <a:endParaRPr lang="en-US" altLang="ja-JP" sz="800" dirty="0"/>
              </a:p>
              <a:p>
                <a:r>
                  <a:rPr lang="ja-JP" altLang="en-US" sz="800" dirty="0"/>
                  <a:t>　体内の熱は汗が蒸発するときに一緒に放出されますが、この働きが追い付かないくらい過度な運動になると熱中症のリスクが高まります。</a:t>
                </a:r>
              </a:p>
            </p:txBody>
          </p:sp>
        </p:grpSp>
      </p:grpSp>
      <p:grpSp>
        <p:nvGrpSpPr>
          <p:cNvPr id="80" name="グループ化 79">
            <a:extLst>
              <a:ext uri="{FF2B5EF4-FFF2-40B4-BE49-F238E27FC236}">
                <a16:creationId xmlns:a16="http://schemas.microsoft.com/office/drawing/2014/main" id="{166F249F-B693-4B98-9C05-5ECAAADD46F1}"/>
              </a:ext>
            </a:extLst>
          </p:cNvPr>
          <p:cNvGrpSpPr/>
          <p:nvPr/>
        </p:nvGrpSpPr>
        <p:grpSpPr>
          <a:xfrm>
            <a:off x="2288693" y="1172611"/>
            <a:ext cx="1718273" cy="1040703"/>
            <a:chOff x="552091" y="517846"/>
            <a:chExt cx="1718273" cy="1099079"/>
          </a:xfrm>
        </p:grpSpPr>
        <p:sp>
          <p:nvSpPr>
            <p:cNvPr id="81" name="フローチャート: 代替処理 80">
              <a:extLst>
                <a:ext uri="{FF2B5EF4-FFF2-40B4-BE49-F238E27FC236}">
                  <a16:creationId xmlns:a16="http://schemas.microsoft.com/office/drawing/2014/main" id="{FEF7859A-3034-4B91-99C3-9092C42657D2}"/>
                </a:ext>
              </a:extLst>
            </p:cNvPr>
            <p:cNvSpPr/>
            <p:nvPr/>
          </p:nvSpPr>
          <p:spPr>
            <a:xfrm>
              <a:off x="552091" y="646669"/>
              <a:ext cx="1718273" cy="970256"/>
            </a:xfrm>
            <a:prstGeom prst="flowChartAlternateProcess">
              <a:avLst/>
            </a:prstGeo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dirty="0"/>
            </a:p>
          </p:txBody>
        </p:sp>
        <p:sp>
          <p:nvSpPr>
            <p:cNvPr id="82" name="テキスト ボックス 81">
              <a:extLst>
                <a:ext uri="{FF2B5EF4-FFF2-40B4-BE49-F238E27FC236}">
                  <a16:creationId xmlns:a16="http://schemas.microsoft.com/office/drawing/2014/main" id="{DF76608C-51E8-49D9-89AD-F4186FB3707B}"/>
                </a:ext>
              </a:extLst>
            </p:cNvPr>
            <p:cNvSpPr txBox="1"/>
            <p:nvPr/>
          </p:nvSpPr>
          <p:spPr>
            <a:xfrm>
              <a:off x="749780" y="517846"/>
              <a:ext cx="1079142" cy="230832"/>
            </a:xfrm>
            <a:prstGeom prst="rect">
              <a:avLst/>
            </a:prstGeom>
            <a:solidFill>
              <a:srgbClr val="FFFF00"/>
            </a:solidFill>
          </p:spPr>
          <p:txBody>
            <a:bodyPr wrap="none" rtlCol="0">
              <a:spAutoFit/>
            </a:bodyPr>
            <a:lstStyle/>
            <a:p>
              <a:r>
                <a:rPr lang="ja-JP" altLang="en-US" sz="900" dirty="0"/>
                <a:t>キケン！体調不良</a:t>
              </a:r>
            </a:p>
          </p:txBody>
        </p:sp>
        <p:sp>
          <p:nvSpPr>
            <p:cNvPr id="83" name="テキスト ボックス 82">
              <a:extLst>
                <a:ext uri="{FF2B5EF4-FFF2-40B4-BE49-F238E27FC236}">
                  <a16:creationId xmlns:a16="http://schemas.microsoft.com/office/drawing/2014/main" id="{DA8E0A8E-F4FB-4890-9543-1746DAA6254A}"/>
                </a:ext>
              </a:extLst>
            </p:cNvPr>
            <p:cNvSpPr txBox="1"/>
            <p:nvPr/>
          </p:nvSpPr>
          <p:spPr>
            <a:xfrm>
              <a:off x="595065" y="768305"/>
              <a:ext cx="1641530" cy="747594"/>
            </a:xfrm>
            <a:prstGeom prst="rect">
              <a:avLst/>
            </a:prstGeom>
            <a:noFill/>
          </p:spPr>
          <p:txBody>
            <a:bodyPr wrap="square" rtlCol="0">
              <a:spAutoFit/>
            </a:bodyPr>
            <a:lstStyle/>
            <a:p>
              <a:r>
                <a:rPr lang="ja-JP" altLang="en-US" sz="800" dirty="0"/>
                <a:t>　睡眠不足や朝食抜きなど、生活リズムが乱れると自律神経</a:t>
              </a:r>
              <a:r>
                <a:rPr lang="en-US" altLang="ja-JP" sz="800" dirty="0"/>
                <a:t>(</a:t>
              </a:r>
              <a:r>
                <a:rPr lang="ja-JP" altLang="en-US" sz="800" dirty="0"/>
                <a:t>交感神経、副交感神経</a:t>
              </a:r>
              <a:r>
                <a:rPr lang="en-US" altLang="ja-JP" sz="800" dirty="0"/>
                <a:t>)</a:t>
              </a:r>
              <a:r>
                <a:rPr lang="ja-JP" altLang="en-US" sz="800" dirty="0"/>
                <a:t>がうまく働かず、汗を出して体温を調整する機能が低下します。</a:t>
              </a:r>
            </a:p>
          </p:txBody>
        </p:sp>
      </p:grpSp>
      <p:grpSp>
        <p:nvGrpSpPr>
          <p:cNvPr id="85" name="グループ化 84">
            <a:extLst>
              <a:ext uri="{FF2B5EF4-FFF2-40B4-BE49-F238E27FC236}">
                <a16:creationId xmlns:a16="http://schemas.microsoft.com/office/drawing/2014/main" id="{83A81FFD-5D88-4ACC-88C3-0406B81AE1AF}"/>
              </a:ext>
            </a:extLst>
          </p:cNvPr>
          <p:cNvGrpSpPr/>
          <p:nvPr/>
        </p:nvGrpSpPr>
        <p:grpSpPr>
          <a:xfrm>
            <a:off x="2333034" y="2282180"/>
            <a:ext cx="1676992" cy="854868"/>
            <a:chOff x="317626" y="2157740"/>
            <a:chExt cx="1676992" cy="854868"/>
          </a:xfrm>
        </p:grpSpPr>
        <p:sp>
          <p:nvSpPr>
            <p:cNvPr id="86" name="フローチャート: 代替処理 85">
              <a:extLst>
                <a:ext uri="{FF2B5EF4-FFF2-40B4-BE49-F238E27FC236}">
                  <a16:creationId xmlns:a16="http://schemas.microsoft.com/office/drawing/2014/main" id="{A2FF20C4-0DEA-4D04-983A-EDC76D21004B}"/>
                </a:ext>
              </a:extLst>
            </p:cNvPr>
            <p:cNvSpPr/>
            <p:nvPr/>
          </p:nvSpPr>
          <p:spPr>
            <a:xfrm>
              <a:off x="317626" y="2303453"/>
              <a:ext cx="1676992" cy="709155"/>
            </a:xfrm>
            <a:prstGeom prst="flowChartAlternateProcess">
              <a:avLst/>
            </a:prstGeo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dirty="0"/>
            </a:p>
          </p:txBody>
        </p:sp>
        <p:grpSp>
          <p:nvGrpSpPr>
            <p:cNvPr id="91" name="グループ化 90">
              <a:extLst>
                <a:ext uri="{FF2B5EF4-FFF2-40B4-BE49-F238E27FC236}">
                  <a16:creationId xmlns:a16="http://schemas.microsoft.com/office/drawing/2014/main" id="{864655B4-4AB8-4561-BF15-69E40B6B6461}"/>
                </a:ext>
              </a:extLst>
            </p:cNvPr>
            <p:cNvGrpSpPr/>
            <p:nvPr/>
          </p:nvGrpSpPr>
          <p:grpSpPr>
            <a:xfrm>
              <a:off x="375022" y="2157740"/>
              <a:ext cx="1610070" cy="810410"/>
              <a:chOff x="3614974" y="2284698"/>
              <a:chExt cx="1610070" cy="810410"/>
            </a:xfrm>
          </p:grpSpPr>
          <p:sp>
            <p:nvSpPr>
              <p:cNvPr id="92" name="テキスト ボックス 91">
                <a:extLst>
                  <a:ext uri="{FF2B5EF4-FFF2-40B4-BE49-F238E27FC236}">
                    <a16:creationId xmlns:a16="http://schemas.microsoft.com/office/drawing/2014/main" id="{71AB2079-6500-4E5B-B5B7-46C6F1EC8AE5}"/>
                  </a:ext>
                </a:extLst>
              </p:cNvPr>
              <p:cNvSpPr txBox="1"/>
              <p:nvPr/>
            </p:nvSpPr>
            <p:spPr>
              <a:xfrm>
                <a:off x="3682174" y="2284698"/>
                <a:ext cx="1265090" cy="230832"/>
              </a:xfrm>
              <a:prstGeom prst="rect">
                <a:avLst/>
              </a:prstGeom>
              <a:solidFill>
                <a:srgbClr val="FFFF00"/>
              </a:solidFill>
            </p:spPr>
            <p:txBody>
              <a:bodyPr wrap="none" rtlCol="0">
                <a:spAutoFit/>
              </a:bodyPr>
              <a:lstStyle/>
              <a:p>
                <a:r>
                  <a:rPr lang="ja-JP" altLang="en-US" sz="900" dirty="0"/>
                  <a:t>キケン！マスク熱中症</a:t>
                </a:r>
              </a:p>
            </p:txBody>
          </p:sp>
          <p:sp>
            <p:nvSpPr>
              <p:cNvPr id="93" name="テキスト ボックス 92">
                <a:extLst>
                  <a:ext uri="{FF2B5EF4-FFF2-40B4-BE49-F238E27FC236}">
                    <a16:creationId xmlns:a16="http://schemas.microsoft.com/office/drawing/2014/main" id="{5F2D7E87-ABCA-4FC1-9C1A-CC6DBAF832D3}"/>
                  </a:ext>
                </a:extLst>
              </p:cNvPr>
              <p:cNvSpPr txBox="1"/>
              <p:nvPr/>
            </p:nvSpPr>
            <p:spPr>
              <a:xfrm>
                <a:off x="3614974" y="2510333"/>
                <a:ext cx="1610070" cy="584775"/>
              </a:xfrm>
              <a:prstGeom prst="rect">
                <a:avLst/>
              </a:prstGeom>
              <a:noFill/>
            </p:spPr>
            <p:txBody>
              <a:bodyPr wrap="square" rtlCol="0">
                <a:spAutoFit/>
              </a:bodyPr>
              <a:lstStyle/>
              <a:p>
                <a:r>
                  <a:rPr lang="ja-JP" altLang="en-US" sz="800" dirty="0"/>
                  <a:t>　マスクによる加湿で口の渇きを感じにくくなります。また顔の半分が覆われることで熱がこもりやすくなります。</a:t>
                </a:r>
              </a:p>
            </p:txBody>
          </p:sp>
        </p:grpSp>
      </p:grpSp>
      <p:grpSp>
        <p:nvGrpSpPr>
          <p:cNvPr id="94" name="グループ化 93">
            <a:extLst>
              <a:ext uri="{FF2B5EF4-FFF2-40B4-BE49-F238E27FC236}">
                <a16:creationId xmlns:a16="http://schemas.microsoft.com/office/drawing/2014/main" id="{E1F08E34-3EB0-4745-B465-450F8406E028}"/>
              </a:ext>
            </a:extLst>
          </p:cNvPr>
          <p:cNvGrpSpPr/>
          <p:nvPr/>
        </p:nvGrpSpPr>
        <p:grpSpPr>
          <a:xfrm>
            <a:off x="178101" y="2308203"/>
            <a:ext cx="1975952" cy="830454"/>
            <a:chOff x="3172070" y="39218"/>
            <a:chExt cx="1975952" cy="830454"/>
          </a:xfrm>
        </p:grpSpPr>
        <p:sp>
          <p:nvSpPr>
            <p:cNvPr id="95" name="フローチャート: 代替処理 94">
              <a:extLst>
                <a:ext uri="{FF2B5EF4-FFF2-40B4-BE49-F238E27FC236}">
                  <a16:creationId xmlns:a16="http://schemas.microsoft.com/office/drawing/2014/main" id="{E16B3863-C3EB-4D53-BE72-D596B6ACAE8A}"/>
                </a:ext>
              </a:extLst>
            </p:cNvPr>
            <p:cNvSpPr/>
            <p:nvPr/>
          </p:nvSpPr>
          <p:spPr>
            <a:xfrm>
              <a:off x="3172070" y="124605"/>
              <a:ext cx="1975952" cy="745067"/>
            </a:xfrm>
            <a:prstGeom prst="flowChartAlternateProcess">
              <a:avLst/>
            </a:prstGeo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dirty="0"/>
            </a:p>
          </p:txBody>
        </p:sp>
        <p:grpSp>
          <p:nvGrpSpPr>
            <p:cNvPr id="96" name="グループ化 95">
              <a:extLst>
                <a:ext uri="{FF2B5EF4-FFF2-40B4-BE49-F238E27FC236}">
                  <a16:creationId xmlns:a16="http://schemas.microsoft.com/office/drawing/2014/main" id="{AC4541B1-0213-4A00-A454-082FEBF96F7A}"/>
                </a:ext>
              </a:extLst>
            </p:cNvPr>
            <p:cNvGrpSpPr/>
            <p:nvPr/>
          </p:nvGrpSpPr>
          <p:grpSpPr>
            <a:xfrm>
              <a:off x="3225457" y="39218"/>
              <a:ext cx="1773099" cy="820929"/>
              <a:chOff x="2017821" y="1750016"/>
              <a:chExt cx="1773099" cy="820929"/>
            </a:xfrm>
          </p:grpSpPr>
          <p:sp>
            <p:nvSpPr>
              <p:cNvPr id="98" name="テキスト ボックス 97">
                <a:extLst>
                  <a:ext uri="{FF2B5EF4-FFF2-40B4-BE49-F238E27FC236}">
                    <a16:creationId xmlns:a16="http://schemas.microsoft.com/office/drawing/2014/main" id="{BF0E215F-108E-48F9-BD6E-E6169C7D547F}"/>
                  </a:ext>
                </a:extLst>
              </p:cNvPr>
              <p:cNvSpPr txBox="1"/>
              <p:nvPr/>
            </p:nvSpPr>
            <p:spPr>
              <a:xfrm>
                <a:off x="2049497" y="1750016"/>
                <a:ext cx="1367682" cy="230832"/>
              </a:xfrm>
              <a:prstGeom prst="rect">
                <a:avLst/>
              </a:prstGeom>
              <a:solidFill>
                <a:srgbClr val="FFFF00"/>
              </a:solidFill>
            </p:spPr>
            <p:txBody>
              <a:bodyPr wrap="none" rtlCol="0">
                <a:spAutoFit/>
              </a:bodyPr>
              <a:lstStyle/>
              <a:p>
                <a:r>
                  <a:rPr lang="ja-JP" altLang="en-US" sz="900" dirty="0"/>
                  <a:t>キケン！水分・塩分不足</a:t>
                </a:r>
              </a:p>
            </p:txBody>
          </p:sp>
          <p:sp>
            <p:nvSpPr>
              <p:cNvPr id="99" name="テキスト ボックス 98">
                <a:extLst>
                  <a:ext uri="{FF2B5EF4-FFF2-40B4-BE49-F238E27FC236}">
                    <a16:creationId xmlns:a16="http://schemas.microsoft.com/office/drawing/2014/main" id="{2CE00664-CB6E-4DD9-9693-DB1083E3ACBC}"/>
                  </a:ext>
                </a:extLst>
              </p:cNvPr>
              <p:cNvSpPr txBox="1"/>
              <p:nvPr/>
            </p:nvSpPr>
            <p:spPr>
              <a:xfrm>
                <a:off x="2017821" y="1970781"/>
                <a:ext cx="1773099" cy="600164"/>
              </a:xfrm>
              <a:prstGeom prst="rect">
                <a:avLst/>
              </a:prstGeom>
              <a:noFill/>
            </p:spPr>
            <p:txBody>
              <a:bodyPr wrap="square" rtlCol="0">
                <a:spAutoFit/>
              </a:bodyPr>
              <a:lstStyle/>
              <a:p>
                <a:r>
                  <a:rPr lang="ja-JP" altLang="en-US" sz="800" dirty="0"/>
                  <a:t>　運動中は、汗で急速に水分</a:t>
                </a:r>
                <a:r>
                  <a:rPr lang="ja-JP" altLang="en-US" sz="900" dirty="0"/>
                  <a:t>・</a:t>
                </a:r>
                <a:r>
                  <a:rPr lang="ja-JP" altLang="en-US" sz="800" dirty="0"/>
                  <a:t>塩分が失われていきます。</a:t>
                </a:r>
                <a:endParaRPr lang="en-US" altLang="ja-JP" sz="800" dirty="0"/>
              </a:p>
              <a:p>
                <a:r>
                  <a:rPr lang="ja-JP" altLang="en-US" sz="800" dirty="0"/>
                  <a:t>　激しい運動をすると１時間で</a:t>
                </a:r>
                <a:endParaRPr lang="en-US" altLang="ja-JP" sz="800" dirty="0"/>
              </a:p>
              <a:p>
                <a:r>
                  <a:rPr lang="ja-JP" altLang="en-US" sz="800" b="1" dirty="0">
                    <a:solidFill>
                      <a:srgbClr val="FF3399"/>
                    </a:solidFill>
                  </a:rPr>
                  <a:t>２</a:t>
                </a:r>
                <a:r>
                  <a:rPr lang="en-US" altLang="ja-JP" sz="800" b="1" dirty="0">
                    <a:solidFill>
                      <a:srgbClr val="FF3399"/>
                    </a:solidFill>
                  </a:rPr>
                  <a:t>L</a:t>
                </a:r>
                <a:r>
                  <a:rPr lang="ja-JP" altLang="en-US" sz="800" b="1" dirty="0">
                    <a:solidFill>
                      <a:srgbClr val="FF3399"/>
                    </a:solidFill>
                  </a:rPr>
                  <a:t>もの汗</a:t>
                </a:r>
                <a:r>
                  <a:rPr lang="ja-JP" altLang="en-US" sz="800" dirty="0"/>
                  <a:t>をかくこともあります。</a:t>
                </a:r>
                <a:endParaRPr lang="ja-JP" altLang="en-US" sz="900" dirty="0"/>
              </a:p>
            </p:txBody>
          </p:sp>
        </p:grpSp>
      </p:grpSp>
      <p:pic>
        <p:nvPicPr>
          <p:cNvPr id="84" name="図 83">
            <a:extLst>
              <a:ext uri="{FF2B5EF4-FFF2-40B4-BE49-F238E27FC236}">
                <a16:creationId xmlns:a16="http://schemas.microsoft.com/office/drawing/2014/main" id="{B31F1D66-924F-4074-AA35-10344613B65F}"/>
              </a:ext>
            </a:extLst>
          </p:cNvPr>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14562" t="71230" r="78349" b="19829"/>
          <a:stretch/>
        </p:blipFill>
        <p:spPr>
          <a:xfrm>
            <a:off x="3808783" y="1898319"/>
            <a:ext cx="348375" cy="309666"/>
          </a:xfrm>
          <a:prstGeom prst="flowChartConnector">
            <a:avLst/>
          </a:prstGeom>
        </p:spPr>
      </p:pic>
      <p:pic>
        <p:nvPicPr>
          <p:cNvPr id="100" name="図 99">
            <a:extLst>
              <a:ext uri="{FF2B5EF4-FFF2-40B4-BE49-F238E27FC236}">
                <a16:creationId xmlns:a16="http://schemas.microsoft.com/office/drawing/2014/main" id="{179C04D2-70A3-496D-96E4-8FE8E441FF71}"/>
              </a:ext>
            </a:extLst>
          </p:cNvPr>
          <p:cNvPicPr>
            <a:picLocks noChangeAspect="1"/>
          </p:cNvPicPr>
          <p:nvPr/>
        </p:nvPicPr>
        <p:blipFill>
          <a:blip r:embed="rId15" cstate="print">
            <a:clrChange>
              <a:clrFrom>
                <a:srgbClr val="FFFFFF"/>
              </a:clrFrom>
              <a:clrTo>
                <a:srgbClr val="FFFFFF">
                  <a:alpha val="0"/>
                </a:srgbClr>
              </a:clrTo>
            </a:clrChange>
            <a:extLst>
              <a:ext uri="{BEBA8EAE-BF5A-486C-A8C5-ECC9F3942E4B}">
                <a14:imgProps xmlns:a14="http://schemas.microsoft.com/office/drawing/2010/main">
                  <a14:imgLayer r:embed="rId16">
                    <a14:imgEffect>
                      <a14:saturation sat="200000"/>
                    </a14:imgEffect>
                  </a14:imgLayer>
                </a14:imgProps>
              </a:ext>
              <a:ext uri="{28A0092B-C50C-407E-A947-70E740481C1C}">
                <a14:useLocalDpi xmlns:a14="http://schemas.microsoft.com/office/drawing/2010/main" val="0"/>
              </a:ext>
            </a:extLst>
          </a:blip>
          <a:stretch>
            <a:fillRect/>
          </a:stretch>
        </p:blipFill>
        <p:spPr>
          <a:xfrm>
            <a:off x="9391019" y="4527964"/>
            <a:ext cx="400799" cy="394516"/>
          </a:xfrm>
          <a:prstGeom prst="rect">
            <a:avLst/>
          </a:prstGeom>
        </p:spPr>
      </p:pic>
      <p:pic>
        <p:nvPicPr>
          <p:cNvPr id="101" name="図 100">
            <a:extLst>
              <a:ext uri="{FF2B5EF4-FFF2-40B4-BE49-F238E27FC236}">
                <a16:creationId xmlns:a16="http://schemas.microsoft.com/office/drawing/2014/main" id="{21DCEF41-96A4-4433-A5EF-ED2F204EA627}"/>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60894" y="2715389"/>
            <a:ext cx="482650" cy="515652"/>
          </a:xfrm>
          <a:prstGeom prst="rect">
            <a:avLst/>
          </a:prstGeom>
        </p:spPr>
      </p:pic>
      <p:grpSp>
        <p:nvGrpSpPr>
          <p:cNvPr id="102" name="グループ化 101">
            <a:extLst>
              <a:ext uri="{FF2B5EF4-FFF2-40B4-BE49-F238E27FC236}">
                <a16:creationId xmlns:a16="http://schemas.microsoft.com/office/drawing/2014/main" id="{59452369-FC68-47F7-8AF7-EC403F4DFE5A}"/>
              </a:ext>
            </a:extLst>
          </p:cNvPr>
          <p:cNvGrpSpPr/>
          <p:nvPr/>
        </p:nvGrpSpPr>
        <p:grpSpPr>
          <a:xfrm>
            <a:off x="1514293" y="612554"/>
            <a:ext cx="2051029" cy="169924"/>
            <a:chOff x="6320146" y="795469"/>
            <a:chExt cx="2127618" cy="219862"/>
          </a:xfrm>
        </p:grpSpPr>
        <p:pic>
          <p:nvPicPr>
            <p:cNvPr id="103" name="Picture 14" descr="ソース画像を表示">
              <a:extLst>
                <a:ext uri="{FF2B5EF4-FFF2-40B4-BE49-F238E27FC236}">
                  <a16:creationId xmlns:a16="http://schemas.microsoft.com/office/drawing/2014/main" id="{83E561CC-B94F-4A70-AA6D-E0CA30E7391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V="1">
              <a:off x="7272465" y="813110"/>
              <a:ext cx="1175299" cy="202221"/>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14" descr="ソース画像を表示">
              <a:extLst>
                <a:ext uri="{FF2B5EF4-FFF2-40B4-BE49-F238E27FC236}">
                  <a16:creationId xmlns:a16="http://schemas.microsoft.com/office/drawing/2014/main" id="{ADEB21DA-92E2-4739-BCA3-C43A34E09DFE}"/>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0518" t="7316" b="-1"/>
            <a:stretch/>
          </p:blipFill>
          <p:spPr bwMode="auto">
            <a:xfrm flipV="1">
              <a:off x="6320146" y="795469"/>
              <a:ext cx="952319" cy="21857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テキスト ボックス 3">
            <a:extLst>
              <a:ext uri="{FF2B5EF4-FFF2-40B4-BE49-F238E27FC236}">
                <a16:creationId xmlns:a16="http://schemas.microsoft.com/office/drawing/2014/main" id="{51CD854F-201A-4EEF-A6A5-6461603B246A}"/>
              </a:ext>
            </a:extLst>
          </p:cNvPr>
          <p:cNvSpPr txBox="1"/>
          <p:nvPr/>
        </p:nvSpPr>
        <p:spPr>
          <a:xfrm>
            <a:off x="167529" y="6655161"/>
            <a:ext cx="2549477" cy="184666"/>
          </a:xfrm>
          <a:prstGeom prst="rect">
            <a:avLst/>
          </a:prstGeom>
          <a:noFill/>
        </p:spPr>
        <p:txBody>
          <a:bodyPr wrap="square" rtlCol="0">
            <a:spAutoFit/>
          </a:bodyPr>
          <a:lstStyle/>
          <a:p>
            <a:r>
              <a:rPr lang="ja-JP" altLang="en-US" sz="600" dirty="0"/>
              <a:t>＊日本スポーツ協会「スポーツ活動中の熱中症予防ガイドブック」参考</a:t>
            </a:r>
            <a:endParaRPr kumimoji="1" lang="ja-JP" altLang="en-US" sz="600" dirty="0"/>
          </a:p>
        </p:txBody>
      </p:sp>
      <p:pic>
        <p:nvPicPr>
          <p:cNvPr id="25" name="図 24">
            <a:extLst>
              <a:ext uri="{FF2B5EF4-FFF2-40B4-BE49-F238E27FC236}">
                <a16:creationId xmlns:a16="http://schemas.microsoft.com/office/drawing/2014/main" id="{0B14CFED-370B-41A0-96FE-5DD74A576383}"/>
              </a:ext>
            </a:extLst>
          </p:cNvPr>
          <p:cNvPicPr>
            <a:picLocks noChangeAspect="1"/>
          </p:cNvPicPr>
          <p:nvPr/>
        </p:nvPicPr>
        <p:blipFill>
          <a:blip r:embed="rId18"/>
          <a:stretch>
            <a:fillRect/>
          </a:stretch>
        </p:blipFill>
        <p:spPr>
          <a:xfrm>
            <a:off x="231488" y="4032778"/>
            <a:ext cx="3248645" cy="2630411"/>
          </a:xfrm>
          <a:prstGeom prst="rect">
            <a:avLst/>
          </a:prstGeom>
        </p:spPr>
      </p:pic>
      <p:grpSp>
        <p:nvGrpSpPr>
          <p:cNvPr id="47" name="グループ化 46">
            <a:extLst>
              <a:ext uri="{FF2B5EF4-FFF2-40B4-BE49-F238E27FC236}">
                <a16:creationId xmlns:a16="http://schemas.microsoft.com/office/drawing/2014/main" id="{E0A77D3B-9313-4210-8BC4-CEE84EF7F33E}"/>
              </a:ext>
            </a:extLst>
          </p:cNvPr>
          <p:cNvGrpSpPr/>
          <p:nvPr/>
        </p:nvGrpSpPr>
        <p:grpSpPr>
          <a:xfrm>
            <a:off x="3266123" y="4111642"/>
            <a:ext cx="1144611" cy="727563"/>
            <a:chOff x="-2214740" y="2050049"/>
            <a:chExt cx="1491098" cy="759229"/>
          </a:xfrm>
        </p:grpSpPr>
        <p:sp>
          <p:nvSpPr>
            <p:cNvPr id="45" name="星: 12 pt 44">
              <a:extLst>
                <a:ext uri="{FF2B5EF4-FFF2-40B4-BE49-F238E27FC236}">
                  <a16:creationId xmlns:a16="http://schemas.microsoft.com/office/drawing/2014/main" id="{7A6EB40A-F490-458C-BC06-C73E38E6DFC3}"/>
                </a:ext>
              </a:extLst>
            </p:cNvPr>
            <p:cNvSpPr/>
            <p:nvPr/>
          </p:nvSpPr>
          <p:spPr>
            <a:xfrm>
              <a:off x="-2214740" y="2050049"/>
              <a:ext cx="1389655" cy="759229"/>
            </a:xfrm>
            <a:prstGeom prst="star12">
              <a:avLst>
                <a:gd name="adj" fmla="val 34780"/>
              </a:avLst>
            </a:prstGeom>
            <a:solidFill>
              <a:srgbClr val="FF0000">
                <a:alpha val="3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160"/>
            </a:p>
          </p:txBody>
        </p:sp>
        <p:sp>
          <p:nvSpPr>
            <p:cNvPr id="46" name="テキスト ボックス 45">
              <a:extLst>
                <a:ext uri="{FF2B5EF4-FFF2-40B4-BE49-F238E27FC236}">
                  <a16:creationId xmlns:a16="http://schemas.microsoft.com/office/drawing/2014/main" id="{E05236F4-A22D-4CA4-831E-9F595947CA35}"/>
                </a:ext>
              </a:extLst>
            </p:cNvPr>
            <p:cNvSpPr txBox="1"/>
            <p:nvPr/>
          </p:nvSpPr>
          <p:spPr>
            <a:xfrm>
              <a:off x="-1947779" y="2269547"/>
              <a:ext cx="1224137" cy="321172"/>
            </a:xfrm>
            <a:prstGeom prst="rect">
              <a:avLst/>
            </a:prstGeom>
            <a:noFill/>
          </p:spPr>
          <p:txBody>
            <a:bodyPr wrap="square" rtlCol="0">
              <a:spAutoFit/>
            </a:bodyPr>
            <a:lstStyle/>
            <a:p>
              <a:r>
                <a:rPr lang="ja-JP" altLang="en-US" sz="700" dirty="0">
                  <a:effectLst>
                    <a:outerShdw blurRad="38100" dist="38100" dir="2700000" algn="tl">
                      <a:srgbClr val="000000">
                        <a:alpha val="43137"/>
                      </a:srgbClr>
                    </a:outerShdw>
                  </a:effectLst>
                </a:rPr>
                <a:t>熱中症警戒</a:t>
              </a:r>
              <a:endParaRPr lang="en-US" altLang="ja-JP" sz="600" dirty="0">
                <a:effectLst>
                  <a:outerShdw blurRad="38100" dist="38100" dir="2700000" algn="tl">
                    <a:srgbClr val="000000">
                      <a:alpha val="43137"/>
                    </a:srgbClr>
                  </a:outerShdw>
                </a:effectLst>
              </a:endParaRPr>
            </a:p>
            <a:p>
              <a:r>
                <a:rPr lang="ja-JP" altLang="en-US" sz="700" dirty="0">
                  <a:effectLst>
                    <a:outerShdw blurRad="38100" dist="38100" dir="2700000" algn="tl">
                      <a:srgbClr val="000000">
                        <a:alpha val="43137"/>
                      </a:srgbClr>
                    </a:outerShdw>
                  </a:effectLst>
                </a:rPr>
                <a:t>アラート発生！</a:t>
              </a:r>
            </a:p>
          </p:txBody>
        </p:sp>
      </p:grpSp>
      <p:pic>
        <p:nvPicPr>
          <p:cNvPr id="97" name="Picture 2" descr="睡眠　イラスト に対する画像結果">
            <a:extLst>
              <a:ext uri="{FF2B5EF4-FFF2-40B4-BE49-F238E27FC236}">
                <a16:creationId xmlns:a16="http://schemas.microsoft.com/office/drawing/2014/main" id="{15F70D59-08C7-4801-9205-FE031292DF33}"/>
              </a:ext>
            </a:extLst>
          </p:cNvPr>
          <p:cNvPicPr>
            <a:picLocks noChangeAspect="1" noChangeArrowheads="1"/>
          </p:cNvPicPr>
          <p:nvPr/>
        </p:nvPicPr>
        <p:blipFill>
          <a:blip r:embed="rId19"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040188" y="4212907"/>
            <a:ext cx="251823" cy="179914"/>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4" descr="朝食　イラスト に対する画像結果">
            <a:extLst>
              <a:ext uri="{FF2B5EF4-FFF2-40B4-BE49-F238E27FC236}">
                <a16:creationId xmlns:a16="http://schemas.microsoft.com/office/drawing/2014/main" id="{72A13B87-4010-4F6D-9B36-E01278D1183A}"/>
              </a:ext>
            </a:extLst>
          </p:cNvPr>
          <p:cNvPicPr>
            <a:picLocks noChangeAspect="1" noChangeArrowheads="1"/>
          </p:cNvPicPr>
          <p:nvPr/>
        </p:nvPicPr>
        <p:blipFill>
          <a:blip r:embed="rId20"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342812" y="4760671"/>
            <a:ext cx="174968" cy="177934"/>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4" descr="朝食　イラスト に対する画像結果">
            <a:extLst>
              <a:ext uri="{FF2B5EF4-FFF2-40B4-BE49-F238E27FC236}">
                <a16:creationId xmlns:a16="http://schemas.microsoft.com/office/drawing/2014/main" id="{72A13B87-4010-4F6D-9B36-E01278D1183A}"/>
              </a:ext>
            </a:extLst>
          </p:cNvPr>
          <p:cNvPicPr>
            <a:picLocks noChangeAspect="1" noChangeArrowheads="1"/>
          </p:cNvPicPr>
          <p:nvPr/>
        </p:nvPicPr>
        <p:blipFill>
          <a:blip r:embed="rId20"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528713" y="4788788"/>
            <a:ext cx="174968" cy="177933"/>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2" descr="睡眠　イラスト に対する画像結果">
            <a:extLst>
              <a:ext uri="{FF2B5EF4-FFF2-40B4-BE49-F238E27FC236}">
                <a16:creationId xmlns:a16="http://schemas.microsoft.com/office/drawing/2014/main" id="{3B9553CE-5D81-41FC-9C74-A10519179C3E}"/>
              </a:ext>
            </a:extLst>
          </p:cNvPr>
          <p:cNvPicPr>
            <a:picLocks noChangeAspect="1" noChangeArrowheads="1"/>
          </p:cNvPicPr>
          <p:nvPr/>
        </p:nvPicPr>
        <p:blipFill>
          <a:blip r:embed="rId21"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508242" y="4228061"/>
            <a:ext cx="261004" cy="186473"/>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4" descr="汗をかく イラスト に対する画像結果">
            <a:extLst>
              <a:ext uri="{FF2B5EF4-FFF2-40B4-BE49-F238E27FC236}">
                <a16:creationId xmlns:a16="http://schemas.microsoft.com/office/drawing/2014/main" id="{E01BB4F1-06A0-407C-BF5E-1FC0380FB99C}"/>
              </a:ext>
            </a:extLst>
          </p:cNvPr>
          <p:cNvPicPr>
            <a:picLocks noChangeAspect="1" noChangeArrowheads="1"/>
          </p:cNvPicPr>
          <p:nvPr/>
        </p:nvPicPr>
        <p:blipFill>
          <a:blip r:embed="rId22"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538668" y="5265503"/>
            <a:ext cx="155057" cy="186068"/>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4" descr="汗をかく イラスト に対する画像結果">
            <a:extLst>
              <a:ext uri="{FF2B5EF4-FFF2-40B4-BE49-F238E27FC236}">
                <a16:creationId xmlns:a16="http://schemas.microsoft.com/office/drawing/2014/main" id="{E01BB4F1-06A0-407C-BF5E-1FC0380FB99C}"/>
              </a:ext>
            </a:extLst>
          </p:cNvPr>
          <p:cNvPicPr>
            <a:picLocks noChangeAspect="1" noChangeArrowheads="1"/>
          </p:cNvPicPr>
          <p:nvPr/>
        </p:nvPicPr>
        <p:blipFill>
          <a:blip r:embed="rId22"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434854" y="5245429"/>
            <a:ext cx="155056" cy="186067"/>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8" descr="[最も共有された！ √] 熱中症 イラスト 221866-熱中症 イラストac">
            <a:extLst>
              <a:ext uri="{FF2B5EF4-FFF2-40B4-BE49-F238E27FC236}">
                <a16:creationId xmlns:a16="http://schemas.microsoft.com/office/drawing/2014/main" id="{605C4490-6618-4909-97E5-4A449F547299}"/>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508593" y="6377388"/>
            <a:ext cx="155058" cy="153220"/>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8" descr="[最も共有された！ √] 熱中症 イラスト 221866-熱中症 イラストac">
            <a:extLst>
              <a:ext uri="{FF2B5EF4-FFF2-40B4-BE49-F238E27FC236}">
                <a16:creationId xmlns:a16="http://schemas.microsoft.com/office/drawing/2014/main" id="{605C4490-6618-4909-97E5-4A449F547299}"/>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122274" y="6353749"/>
            <a:ext cx="155058" cy="1532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6BE4765A-C069-45FA-8E08-2DA4596A35DA}"/>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671789" y="5826184"/>
            <a:ext cx="573883" cy="573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57226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2191</TotalTime>
  <Words>838</Words>
  <Application>Microsoft Office PowerPoint</Application>
  <PresentationFormat>A4 210 x 297 mm</PresentationFormat>
  <Paragraphs>65</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HGP創英角ﾎﾟｯﾌﾟ体</vt:lpstr>
      <vt:lpstr>Arial</vt:lpstr>
      <vt:lpstr>Calibri</vt:lpstr>
      <vt:lpstr>Office ​​テーマ</vt:lpstr>
      <vt:lpstr>PowerPoint プレゼンテーション</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村上 舞妓</dc:creator>
  <cp:lastModifiedBy>堂山 舞妓</cp:lastModifiedBy>
  <cp:revision>110</cp:revision>
  <cp:lastPrinted>2026-07-14T02:46:29Z</cp:lastPrinted>
  <dcterms:created xsi:type="dcterms:W3CDTF">2019-07-08T05:49:33Z</dcterms:created>
  <dcterms:modified xsi:type="dcterms:W3CDTF">2026-07-14T04:53:55Z</dcterms:modified>
</cp:coreProperties>
</file>